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Roboto Medium"/>
      <p:regular r:id="rId43"/>
      <p:bold r:id="rId44"/>
      <p:italic r:id="rId45"/>
      <p:boldItalic r:id="rId46"/>
    </p:embeddedFont>
    <p:embeddedFont>
      <p:font typeface="Roboto"/>
      <p:regular r:id="rId47"/>
      <p:bold r:id="rId48"/>
      <p:italic r:id="rId49"/>
      <p:boldItalic r:id="rId50"/>
    </p:embeddedFont>
    <p:embeddedFont>
      <p:font typeface="Poppins"/>
      <p:regular r:id="rId51"/>
      <p:bold r:id="rId52"/>
      <p:italic r:id="rId53"/>
      <p:boldItalic r:id="rId54"/>
    </p:embeddedFont>
    <p:embeddedFont>
      <p:font typeface="Lato"/>
      <p:regular r:id="rId55"/>
      <p:bold r:id="rId56"/>
      <p:italic r:id="rId57"/>
      <p:boldItalic r:id="rId58"/>
    </p:embeddedFont>
    <p:embeddedFont>
      <p:font typeface="Inter"/>
      <p:regular r:id="rId59"/>
      <p:bold r:id="rId60"/>
      <p:italic r:id="rId61"/>
      <p:boldItalic r:id="rId62"/>
    </p:embeddedFont>
    <p:embeddedFont>
      <p:font typeface="Poppins Light"/>
      <p:regular r:id="rId63"/>
      <p:bold r:id="rId64"/>
      <p:italic r:id="rId65"/>
      <p:boldItalic r:id="rId66"/>
    </p:embeddedFont>
    <p:embeddedFont>
      <p:font typeface="Poppins SemiBold"/>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schemas.openxmlformats.org/officeDocument/2006/relationships/font" Target="fonts/PoppinsSemiBold-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Inter-boldItalic.fntdata"/><Relationship Id="rId61" Type="http://schemas.openxmlformats.org/officeDocument/2006/relationships/font" Target="fonts/Inter-italic.fntdata"/><Relationship Id="rId20" Type="http://schemas.openxmlformats.org/officeDocument/2006/relationships/slide" Target="slides/slide16.xml"/><Relationship Id="rId64" Type="http://schemas.openxmlformats.org/officeDocument/2006/relationships/font" Target="fonts/PoppinsLight-bold.fntdata"/><Relationship Id="rId63" Type="http://schemas.openxmlformats.org/officeDocument/2006/relationships/font" Target="fonts/PoppinsLight-regular.fntdata"/><Relationship Id="rId22" Type="http://schemas.openxmlformats.org/officeDocument/2006/relationships/slide" Target="slides/slide18.xml"/><Relationship Id="rId66" Type="http://schemas.openxmlformats.org/officeDocument/2006/relationships/font" Target="fonts/PoppinsLight-boldItalic.fntdata"/><Relationship Id="rId21" Type="http://schemas.openxmlformats.org/officeDocument/2006/relationships/slide" Target="slides/slide17.xml"/><Relationship Id="rId65" Type="http://schemas.openxmlformats.org/officeDocument/2006/relationships/font" Target="fonts/PoppinsLight-italic.fntdata"/><Relationship Id="rId24" Type="http://schemas.openxmlformats.org/officeDocument/2006/relationships/slide" Target="slides/slide20.xml"/><Relationship Id="rId68" Type="http://schemas.openxmlformats.org/officeDocument/2006/relationships/font" Target="fonts/PoppinsSemiBold-bold.fntdata"/><Relationship Id="rId23" Type="http://schemas.openxmlformats.org/officeDocument/2006/relationships/slide" Target="slides/slide19.xml"/><Relationship Id="rId67" Type="http://schemas.openxmlformats.org/officeDocument/2006/relationships/font" Target="fonts/PoppinsSemiBold-regular.fntdata"/><Relationship Id="rId60" Type="http://schemas.openxmlformats.org/officeDocument/2006/relationships/font" Target="fonts/Inter-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PoppinsSemi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oppins-regular.fntdata"/><Relationship Id="rId50" Type="http://schemas.openxmlformats.org/officeDocument/2006/relationships/font" Target="fonts/Roboto-boldItalic.fntdata"/><Relationship Id="rId53" Type="http://schemas.openxmlformats.org/officeDocument/2006/relationships/font" Target="fonts/Poppins-italic.fntdata"/><Relationship Id="rId52" Type="http://schemas.openxmlformats.org/officeDocument/2006/relationships/font" Target="fonts/Poppins-bold.fntdata"/><Relationship Id="rId11" Type="http://schemas.openxmlformats.org/officeDocument/2006/relationships/slide" Target="slides/slide7.xml"/><Relationship Id="rId55" Type="http://schemas.openxmlformats.org/officeDocument/2006/relationships/font" Target="fonts/Lato-regular.fntdata"/><Relationship Id="rId10" Type="http://schemas.openxmlformats.org/officeDocument/2006/relationships/slide" Target="slides/slide6.xml"/><Relationship Id="rId54" Type="http://schemas.openxmlformats.org/officeDocument/2006/relationships/font" Target="fonts/Poppins-boldItalic.fntdata"/><Relationship Id="rId13" Type="http://schemas.openxmlformats.org/officeDocument/2006/relationships/slide" Target="slides/slide9.xml"/><Relationship Id="rId57" Type="http://schemas.openxmlformats.org/officeDocument/2006/relationships/font" Target="fonts/Lato-italic.fntdata"/><Relationship Id="rId12" Type="http://schemas.openxmlformats.org/officeDocument/2006/relationships/slide" Target="slides/slide8.xml"/><Relationship Id="rId56" Type="http://schemas.openxmlformats.org/officeDocument/2006/relationships/font" Target="fonts/Lato-bold.fntdata"/><Relationship Id="rId15" Type="http://schemas.openxmlformats.org/officeDocument/2006/relationships/slide" Target="slides/slide11.xml"/><Relationship Id="rId59" Type="http://schemas.openxmlformats.org/officeDocument/2006/relationships/font" Target="fonts/Inter-regular.fntdata"/><Relationship Id="rId14" Type="http://schemas.openxmlformats.org/officeDocument/2006/relationships/slide" Target="slides/slide10.xml"/><Relationship Id="rId58" Type="http://schemas.openxmlformats.org/officeDocument/2006/relationships/font" Target="fonts/La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Expensify/App/blob/main/src/components/EmojiPicker/EmojiPickerButton.j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opedia.com/definition/3739/algorithm" TargetMode="External"/><Relationship Id="rId3" Type="http://schemas.openxmlformats.org/officeDocument/2006/relationships/hyperlink" Target="https://www.techopedia.com/definition/8181/machine-learning" TargetMode="External"/><Relationship Id="rId4" Type="http://schemas.openxmlformats.org/officeDocument/2006/relationships/hyperlink" Target="https://www.techopedia.com/definition/30325/deep-learning" TargetMode="External"/><Relationship Id="rId5" Type="http://schemas.openxmlformats.org/officeDocument/2006/relationships/hyperlink" Target="https://www.techopedia.com/definition/34826/foundation-model" TargetMode="External"/><Relationship Id="rId6" Type="http://schemas.openxmlformats.org/officeDocument/2006/relationships/hyperlink" Target="https://www.techopedia.com/definition/34933/chatgpt"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worldtimes.com/top-software-testing-companies/" TargetMode="External"/><Relationship Id="rId3" Type="http://schemas.openxmlformats.org/officeDocument/2006/relationships/hyperlink" Target="https://appinventiv.com/blog/reasons-why-we-trust-agile-for-our-mobile-app-development-process/" TargetMode="External"/><Relationship Id="rId4" Type="http://schemas.openxmlformats.org/officeDocument/2006/relationships/hyperlink" Target="https://appinventiv.com/blog/quality-assurance-process-secret-weapon-can-make-break-mobile-app/" TargetMode="External"/><Relationship Id="rId5" Type="http://schemas.openxmlformats.org/officeDocument/2006/relationships/hyperlink" Target="https://appinventiv.com/blog/how-ci-cd-helps-mobile-app-developmen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4bc70648e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4bc70648e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b05e42fe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b05e42fe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rgbClr val="14142B"/>
                </a:solidFill>
                <a:latin typeface="Poppins"/>
                <a:ea typeface="Poppins"/>
                <a:cs typeface="Poppins"/>
                <a:sym typeface="Poppins"/>
              </a:rPr>
              <a:t>Incorporating generative AI into a QA strategy requires careful planning and consideration. Here are some steps that an organization can follow:</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Define Your Goals</a:t>
            </a:r>
            <a:r>
              <a:rPr lang="en-GB" sz="1500">
                <a:solidFill>
                  <a:srgbClr val="14142B"/>
                </a:solidFill>
                <a:latin typeface="Poppins"/>
                <a:ea typeface="Poppins"/>
                <a:cs typeface="Poppins"/>
                <a:sym typeface="Poppins"/>
              </a:rPr>
              <a:t>: Start by identifying what you hope to achieve through implementing generative AI in your QA process. This could range from improving test coverage, reducing the time spent on manual testing, enhancing the detection of bugs and vulnerabilities, or a combination of these.</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Understand Your Testing Needs</a:t>
            </a:r>
            <a:r>
              <a:rPr lang="en-GB" sz="1500">
                <a:solidFill>
                  <a:srgbClr val="14142B"/>
                </a:solidFill>
                <a:latin typeface="Poppins"/>
                <a:ea typeface="Poppins"/>
                <a:cs typeface="Poppins"/>
                <a:sym typeface="Poppins"/>
              </a:rPr>
              <a:t>: Not all applications or software will benefit from generative AI testing in the same way. Understand the specific needs and challenges of your testing scenario and consider whether generative AI can address them effectively.</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Assess Your Infrastructure</a:t>
            </a:r>
            <a:r>
              <a:rPr lang="en-GB" sz="1500">
                <a:solidFill>
                  <a:srgbClr val="14142B"/>
                </a:solidFill>
                <a:latin typeface="Poppins"/>
                <a:ea typeface="Poppins"/>
                <a:cs typeface="Poppins"/>
                <a:sym typeface="Poppins"/>
              </a:rPr>
              <a:t>: Generative AI requires substantial computational resources. Hence, it is necessary to ensure your infrastructure can support these demands. This might mean investing in hardware upgrades or cloud-based solutions.</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Choose the Right Tools</a:t>
            </a:r>
            <a:r>
              <a:rPr lang="en-GB" sz="1500">
                <a:solidFill>
                  <a:srgbClr val="14142B"/>
                </a:solidFill>
                <a:latin typeface="Poppins"/>
                <a:ea typeface="Poppins"/>
                <a:cs typeface="Poppins"/>
                <a:sym typeface="Poppins"/>
              </a:rPr>
              <a:t>: There are various generative AI models and tools available, each with its own strengths and weaknesses. Evaluate these options in terms of your defined goals and testing needs to select the most suitable ones.</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Train Your Team</a:t>
            </a:r>
            <a:r>
              <a:rPr lang="en-GB" sz="1500">
                <a:solidFill>
                  <a:srgbClr val="14142B"/>
                </a:solidFill>
                <a:latin typeface="Poppins"/>
                <a:ea typeface="Poppins"/>
                <a:cs typeface="Poppins"/>
                <a:sym typeface="Poppins"/>
              </a:rPr>
              <a:t>: Implementing generative AI in QA will require your team to have the necessary skills to work with AI systems effectively. This might involve training in AI fundamentals, how to interpret AI-generated test results, and how to troubleshoot potential issues.</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Implement and Monitor</a:t>
            </a:r>
            <a:r>
              <a:rPr lang="en-GB" sz="1500">
                <a:solidFill>
                  <a:srgbClr val="14142B"/>
                </a:solidFill>
                <a:latin typeface="Poppins"/>
                <a:ea typeface="Poppins"/>
                <a:cs typeface="Poppins"/>
                <a:sym typeface="Poppins"/>
              </a:rPr>
              <a:t>: Once you have defined your goals, understood your testing needs, assessed your infrastructure, chosen the right tools, and trained your team, it is time to implement the strategy. Begin by introducing AI in a few key areas and gradually expanding its use. Regularly monitor and review the performance of the AI in your testing process to ensure it is meeting your goals.</a:t>
            </a:r>
            <a:endParaRPr sz="1500">
              <a:solidFill>
                <a:srgbClr val="14142B"/>
              </a:solidFill>
              <a:latin typeface="Poppins"/>
              <a:ea typeface="Poppins"/>
              <a:cs typeface="Poppins"/>
              <a:sym typeface="Poppins"/>
            </a:endParaRPr>
          </a:p>
          <a:p>
            <a:pPr indent="0" lvl="0" marL="0" rtl="0" algn="l">
              <a:spcBef>
                <a:spcPts val="23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4142B"/>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2e16a67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2e16a67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b0a14adf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b0a14adf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b05e42fe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b05e42fe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en-GB" sz="1500">
                <a:solidFill>
                  <a:srgbClr val="141450"/>
                </a:solidFill>
                <a:latin typeface="Poppins"/>
                <a:ea typeface="Poppins"/>
                <a:cs typeface="Poppins"/>
                <a:sym typeface="Poppins"/>
              </a:rPr>
              <a:t>Let’s see how Copilot can help with writing tests for React Native components. For that purpose, we will use the React Native component from Expensify's app repository which is called </a:t>
            </a:r>
            <a:r>
              <a:rPr lang="en-GB" sz="1500" u="sng">
                <a:solidFill>
                  <a:srgbClr val="4019FF"/>
                </a:solidFill>
                <a:latin typeface="Poppins"/>
                <a:ea typeface="Poppins"/>
                <a:cs typeface="Poppins"/>
                <a:sym typeface="Poppins"/>
                <a:hlinkClick r:id="rId2">
                  <a:extLst>
                    <a:ext uri="{A12FA001-AC4F-418D-AE19-62706E023703}">
                      <ahyp:hlinkClr val="tx"/>
                    </a:ext>
                  </a:extLst>
                </a:hlinkClick>
              </a:rPr>
              <a:t>EmojiPickerButton</a:t>
            </a:r>
            <a:r>
              <a:rPr lang="en-GB" sz="1500">
                <a:solidFill>
                  <a:srgbClr val="141450"/>
                </a:solidFill>
                <a:latin typeface="Poppins"/>
                <a:ea typeface="Poppins"/>
                <a:cs typeface="Poppins"/>
                <a:sym typeface="Poppins"/>
              </a:rPr>
              <a:t>       </a:t>
            </a:r>
            <a:r>
              <a:rPr lang="en-GB" sz="1500">
                <a:solidFill>
                  <a:srgbClr val="141450"/>
                </a:solidFill>
                <a:highlight>
                  <a:srgbClr val="FCFBFE"/>
                </a:highlight>
                <a:latin typeface="Poppins"/>
                <a:ea typeface="Poppins"/>
                <a:cs typeface="Poppins"/>
                <a:sym typeface="Poppins"/>
              </a:rPr>
              <a:t> </a:t>
            </a:r>
            <a:endParaRPr sz="1500">
              <a:solidFill>
                <a:srgbClr val="141450"/>
              </a:solidFill>
              <a:highlight>
                <a:srgbClr val="FCFBFE"/>
              </a:highlight>
              <a:latin typeface="Poppins"/>
              <a:ea typeface="Poppins"/>
              <a:cs typeface="Poppins"/>
              <a:sym typeface="Poppins"/>
            </a:endParaRPr>
          </a:p>
          <a:p>
            <a:pPr indent="0" lvl="0" marL="0" rtl="0" algn="l">
              <a:spcBef>
                <a:spcPts val="1800"/>
              </a:spcBef>
              <a:spcAft>
                <a:spcPts val="0"/>
              </a:spcAft>
              <a:buClr>
                <a:schemeClr val="dk1"/>
              </a:buClr>
              <a:buSzPts val="1100"/>
              <a:buFont typeface="Arial"/>
              <a:buNone/>
            </a:pPr>
            <a:r>
              <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b05e42fe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b05e42fe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t/>
            </a:r>
            <a:endParaRPr sz="1500">
              <a:solidFill>
                <a:srgbClr val="141450"/>
              </a:solidFill>
              <a:highlight>
                <a:srgbClr val="FCFBFE"/>
              </a:highlight>
              <a:latin typeface="Poppins"/>
              <a:ea typeface="Poppins"/>
              <a:cs typeface="Poppins"/>
              <a:sym typeface="Poppins"/>
            </a:endParaRPr>
          </a:p>
          <a:p>
            <a:pPr indent="0" lvl="0" marL="0" rtl="0" algn="l">
              <a:spcBef>
                <a:spcPts val="1800"/>
              </a:spcBef>
              <a:spcAft>
                <a:spcPts val="0"/>
              </a:spcAft>
              <a:buClr>
                <a:schemeClr val="dk1"/>
              </a:buClr>
              <a:buSzPts val="1100"/>
              <a:buFont typeface="Arial"/>
              <a:buNone/>
            </a:pPr>
            <a:r>
              <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b05e42fe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b05e42fe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t/>
            </a:r>
            <a:endParaRPr sz="1500">
              <a:solidFill>
                <a:srgbClr val="141450"/>
              </a:solidFill>
              <a:highlight>
                <a:srgbClr val="FCFBFE"/>
              </a:highlight>
              <a:latin typeface="Poppins"/>
              <a:ea typeface="Poppins"/>
              <a:cs typeface="Poppins"/>
              <a:sym typeface="Poppins"/>
            </a:endParaRPr>
          </a:p>
          <a:p>
            <a:pPr indent="0" lvl="0" marL="0" rtl="0" algn="l">
              <a:spcBef>
                <a:spcPts val="1800"/>
              </a:spcBef>
              <a:spcAft>
                <a:spcPts val="0"/>
              </a:spcAft>
              <a:buClr>
                <a:schemeClr val="dk1"/>
              </a:buClr>
              <a:buSzPts val="1100"/>
              <a:buFont typeface="Arial"/>
              <a:buNone/>
            </a:pPr>
            <a:r>
              <a:rPr lang="en-GB" sz="1000">
                <a:solidFill>
                  <a:srgbClr val="616161"/>
                </a:solidFill>
                <a:highlight>
                  <a:srgbClr val="F3F3F3"/>
                </a:highlight>
              </a:rPr>
              <a:t>write a test for showing toolkit</a:t>
            </a:r>
            <a:endParaRPr i="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b05e42fe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0b05e42fe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GB" sz="1500">
                <a:solidFill>
                  <a:srgbClr val="141450"/>
                </a:solidFill>
                <a:latin typeface="Poppins"/>
                <a:ea typeface="Poppins"/>
                <a:cs typeface="Poppins"/>
                <a:sym typeface="Poppins"/>
              </a:rPr>
              <a:t>Generative Pre-trained Transformers (GPTs) are a family of neural language models that use the transformer architecture to generate coherent text in a human-like manner. </a:t>
            </a:r>
            <a:r>
              <a:rPr lang="en-GB" sz="1000">
                <a:solidFill>
                  <a:srgbClr val="141450"/>
                </a:solidFill>
                <a:latin typeface="Roboto"/>
                <a:ea typeface="Roboto"/>
                <a:cs typeface="Roboto"/>
                <a:sym typeface="Roboto"/>
              </a:rPr>
              <a:t> </a:t>
            </a:r>
            <a:r>
              <a:rPr lang="en-GB" sz="1500">
                <a:solidFill>
                  <a:srgbClr val="141450"/>
                </a:solidFill>
                <a:latin typeface="Poppins"/>
                <a:ea typeface="Poppins"/>
                <a:cs typeface="Poppins"/>
                <a:sym typeface="Poppins"/>
              </a:rPr>
              <a:t>GPTs are trained on large amounts of text data using unsupervised learning techniques, such as self-supervised learning, which allows them to learn patterns and relationships in language without explicit supervision.</a:t>
            </a:r>
            <a:endParaRPr sz="1500">
              <a:solidFill>
                <a:srgbClr val="141450"/>
              </a:solidFill>
              <a:latin typeface="Poppins"/>
              <a:ea typeface="Poppins"/>
              <a:cs typeface="Poppins"/>
              <a:sym typeface="Poppins"/>
            </a:endParaRPr>
          </a:p>
          <a:p>
            <a:pPr indent="0" lvl="0" marL="0" rtl="0" algn="l">
              <a:lnSpc>
                <a:spcPct val="160000"/>
              </a:lnSpc>
              <a:spcBef>
                <a:spcPts val="1800"/>
              </a:spcBef>
              <a:spcAft>
                <a:spcPts val="0"/>
              </a:spcAft>
              <a:buClr>
                <a:schemeClr val="dk1"/>
              </a:buClr>
              <a:buSzPts val="1100"/>
              <a:buFont typeface="Arial"/>
              <a:buNone/>
            </a:pPr>
            <a:r>
              <a:t/>
            </a:r>
            <a:endParaRPr sz="1500">
              <a:solidFill>
                <a:srgbClr val="141450"/>
              </a:solidFill>
              <a:latin typeface="Poppins"/>
              <a:ea typeface="Poppins"/>
              <a:cs typeface="Poppins"/>
              <a:sym typeface="Poppins"/>
            </a:endParaRPr>
          </a:p>
          <a:p>
            <a:pPr indent="0" lvl="0" marL="0" rtl="0" algn="l">
              <a:spcBef>
                <a:spcPts val="1800"/>
              </a:spcBef>
              <a:spcAft>
                <a:spcPts val="0"/>
              </a:spcAft>
              <a:buNone/>
            </a:pPr>
            <a:r>
              <a:t/>
            </a:r>
            <a:endParaRPr b="1" i="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b05e42fe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b05e42fe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t/>
            </a:r>
            <a:endParaRPr sz="1500">
              <a:solidFill>
                <a:srgbClr val="141450"/>
              </a:solidFill>
              <a:highlight>
                <a:srgbClr val="FCFBFE"/>
              </a:highlight>
              <a:latin typeface="Poppins"/>
              <a:ea typeface="Poppins"/>
              <a:cs typeface="Poppins"/>
              <a:sym typeface="Poppins"/>
            </a:endParaRPr>
          </a:p>
          <a:p>
            <a:pPr indent="0" lvl="0" marL="0" rtl="0" algn="l">
              <a:spcBef>
                <a:spcPts val="1800"/>
              </a:spcBef>
              <a:spcAft>
                <a:spcPts val="0"/>
              </a:spcAft>
              <a:buClr>
                <a:schemeClr val="dk1"/>
              </a:buClr>
              <a:buSzPts val="1100"/>
              <a:buFont typeface="Arial"/>
              <a:buNone/>
            </a:pPr>
            <a:r>
              <a:t/>
            </a:r>
            <a:endParaRPr i="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b05e42fe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0b05e42fe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t/>
            </a:r>
            <a:endParaRPr sz="1500">
              <a:solidFill>
                <a:srgbClr val="141450"/>
              </a:solidFill>
              <a:highlight>
                <a:srgbClr val="FCFBFE"/>
              </a:highlight>
              <a:latin typeface="Poppins"/>
              <a:ea typeface="Poppins"/>
              <a:cs typeface="Poppins"/>
              <a:sym typeface="Poppins"/>
            </a:endParaRPr>
          </a:p>
          <a:p>
            <a:pPr indent="0" lvl="0" marL="0" rtl="0" algn="l">
              <a:spcBef>
                <a:spcPts val="1800"/>
              </a:spcBef>
              <a:spcAft>
                <a:spcPts val="0"/>
              </a:spcAft>
              <a:buClr>
                <a:schemeClr val="dk1"/>
              </a:buClr>
              <a:buSzPts val="1100"/>
              <a:buFont typeface="Arial"/>
              <a:buNone/>
            </a:pPr>
            <a:r>
              <a:t/>
            </a:r>
            <a:endParaRPr i="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b05e42fe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b05e42fe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en-GB" sz="1500">
                <a:solidFill>
                  <a:srgbClr val="141450"/>
                </a:solidFill>
                <a:latin typeface="Poppins"/>
                <a:ea typeface="Poppins"/>
                <a:cs typeface="Poppins"/>
                <a:sym typeface="Poppins"/>
              </a:rPr>
              <a:t>It is immediately noticeable that ChatGPT generated better tests for our component than Copilot without any additional guidance. It correctly recognized that EmojiPickerButton accepts onModalHide, onEmojiSelected and isDisabled props. But also made the same mistake as Copilot and tried to check if mocked functions passed into these props had been called. It’s also missing withLocalize HOC mock. You may notice that it wants to use emoji-picker-button test ID (same as Copilot), which may seem incorrect, because it’s missing in original component implementation, but ChatGPT added note that it’s necessary to add testID prop to Pressable component:</a:t>
            </a:r>
            <a:endParaRPr sz="1500">
              <a:solidFill>
                <a:srgbClr val="141450"/>
              </a:solidFill>
              <a:latin typeface="Poppins"/>
              <a:ea typeface="Poppins"/>
              <a:cs typeface="Poppins"/>
              <a:sym typeface="Poppins"/>
            </a:endParaRPr>
          </a:p>
          <a:p>
            <a:pPr indent="0" lvl="0" marL="0" rtl="0" algn="l">
              <a:lnSpc>
                <a:spcPct val="160000"/>
              </a:lnSpc>
              <a:spcBef>
                <a:spcPts val="1800"/>
              </a:spcBef>
              <a:spcAft>
                <a:spcPts val="0"/>
              </a:spcAft>
              <a:buClr>
                <a:schemeClr val="dk1"/>
              </a:buClr>
              <a:buSzPts val="1100"/>
              <a:buFont typeface="Arial"/>
              <a:buNone/>
            </a:pPr>
            <a:r>
              <a:rPr lang="en-GB" sz="1500">
                <a:solidFill>
                  <a:srgbClr val="141450"/>
                </a:solidFill>
                <a:latin typeface="Poppins"/>
                <a:ea typeface="Poppins"/>
                <a:cs typeface="Poppins"/>
                <a:sym typeface="Poppins"/>
              </a:rPr>
              <a:t>Note that you will need to add a testID prop to the Pressable component in the EmojiPickerButton component in order to use getByTestId in the tests.</a:t>
            </a:r>
            <a:endParaRPr sz="1500">
              <a:solidFill>
                <a:srgbClr val="141450"/>
              </a:solidFill>
              <a:latin typeface="Poppins"/>
              <a:ea typeface="Poppins"/>
              <a:cs typeface="Poppins"/>
              <a:sym typeface="Poppins"/>
            </a:endParaRPr>
          </a:p>
          <a:p>
            <a:pPr indent="0" lvl="0" marL="0" rtl="0" algn="l">
              <a:lnSpc>
                <a:spcPct val="160000"/>
              </a:lnSpc>
              <a:spcBef>
                <a:spcPts val="1800"/>
              </a:spcBef>
              <a:spcAft>
                <a:spcPts val="0"/>
              </a:spcAft>
              <a:buClr>
                <a:schemeClr val="dk1"/>
              </a:buClr>
              <a:buSzPts val="1100"/>
              <a:buFont typeface="Arial"/>
              <a:buNone/>
            </a:pPr>
            <a:r>
              <a:rPr lang="en-GB" sz="1500">
                <a:solidFill>
                  <a:srgbClr val="141450"/>
                </a:solidFill>
                <a:latin typeface="Poppins"/>
                <a:ea typeface="Poppins"/>
                <a:cs typeface="Poppins"/>
                <a:sym typeface="Poppins"/>
              </a:rPr>
              <a:t>ChatGPT was able to generate more accurate tests for the EmojiPickerButton component without any additional guidance (except for missing withLocalize HOC mock). It correctly identified the props that the component accepts and mocked up the required functions. It also provided an updated version of the component with the testID property implemented. Unfortunately, it created one test that incorrectly checks if mocked functions are called.</a:t>
            </a:r>
            <a:endParaRPr sz="1500">
              <a:solidFill>
                <a:srgbClr val="141450"/>
              </a:solidFill>
              <a:latin typeface="Poppins"/>
              <a:ea typeface="Poppins"/>
              <a:cs typeface="Poppins"/>
              <a:sym typeface="Poppins"/>
            </a:endParaRPr>
          </a:p>
          <a:p>
            <a:pPr indent="0" lvl="0" marL="0" rtl="0" algn="l">
              <a:lnSpc>
                <a:spcPct val="160000"/>
              </a:lnSpc>
              <a:spcBef>
                <a:spcPts val="1800"/>
              </a:spcBef>
              <a:spcAft>
                <a:spcPts val="0"/>
              </a:spcAft>
              <a:buClr>
                <a:schemeClr val="dk1"/>
              </a:buClr>
              <a:buSzPts val="1100"/>
              <a:buFont typeface="Arial"/>
              <a:buNone/>
            </a:pPr>
            <a:r>
              <a:rPr lang="en-GB" sz="1500">
                <a:solidFill>
                  <a:srgbClr val="141450"/>
                </a:solidFill>
                <a:latin typeface="Poppins"/>
                <a:ea typeface="Poppins"/>
                <a:cs typeface="Poppins"/>
                <a:sym typeface="Poppins"/>
              </a:rPr>
              <a:t>Keep in mind that results obtained for a given prompt from ChatGPT may be different every time they are generated.</a:t>
            </a:r>
            <a:endParaRPr sz="2000">
              <a:solidFill>
                <a:srgbClr val="141450"/>
              </a:solidFill>
              <a:latin typeface="Poppins"/>
              <a:ea typeface="Poppins"/>
              <a:cs typeface="Poppins"/>
              <a:sym typeface="Poppins"/>
            </a:endParaRPr>
          </a:p>
          <a:p>
            <a:pPr indent="0" lvl="0" marL="0" rtl="0" algn="l">
              <a:lnSpc>
                <a:spcPct val="160000"/>
              </a:lnSpc>
              <a:spcBef>
                <a:spcPts val="1800"/>
              </a:spcBef>
              <a:spcAft>
                <a:spcPts val="0"/>
              </a:spcAft>
              <a:buClr>
                <a:schemeClr val="dk1"/>
              </a:buClr>
              <a:buSzPts val="1100"/>
              <a:buFont typeface="Arial"/>
              <a:buNone/>
            </a:pPr>
            <a:r>
              <a:t/>
            </a:r>
            <a:endParaRPr sz="1500">
              <a:solidFill>
                <a:srgbClr val="141450"/>
              </a:solidFill>
              <a:highlight>
                <a:srgbClr val="FCFBFE"/>
              </a:highlight>
              <a:latin typeface="Poppins"/>
              <a:ea typeface="Poppins"/>
              <a:cs typeface="Poppins"/>
              <a:sym typeface="Poppins"/>
            </a:endParaRPr>
          </a:p>
          <a:p>
            <a:pPr indent="0" lvl="0" marL="0" rtl="0" algn="l">
              <a:spcBef>
                <a:spcPts val="1800"/>
              </a:spcBef>
              <a:spcAft>
                <a:spcPts val="0"/>
              </a:spcAft>
              <a:buClr>
                <a:schemeClr val="dk1"/>
              </a:buClr>
              <a:buSzPts val="1100"/>
              <a:buFont typeface="Arial"/>
              <a:buNone/>
            </a:pPr>
            <a:r>
              <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0b05e42fe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0b05e42fe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b05e42fe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b05e42fe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2500"/>
              </a:lnSpc>
              <a:spcBef>
                <a:spcPts val="400"/>
              </a:spcBef>
              <a:spcAft>
                <a:spcPts val="0"/>
              </a:spcAft>
              <a:buClr>
                <a:schemeClr val="dk1"/>
              </a:buClr>
              <a:buSzPts val="1100"/>
              <a:buFont typeface="Arial"/>
              <a:buNone/>
            </a:pPr>
            <a:r>
              <a:rPr b="1" lang="en-GB" sz="1500">
                <a:solidFill>
                  <a:srgbClr val="2E3138"/>
                </a:solidFill>
                <a:latin typeface="Poppins"/>
                <a:ea typeface="Poppins"/>
                <a:cs typeface="Poppins"/>
                <a:sym typeface="Poppins"/>
              </a:rPr>
              <a:t>Rapid Idea Generation:</a:t>
            </a:r>
            <a:r>
              <a:rPr lang="en-GB" sz="1500">
                <a:solidFill>
                  <a:srgbClr val="2E3138"/>
                </a:solidFill>
                <a:latin typeface="Poppins"/>
                <a:ea typeface="Poppins"/>
                <a:cs typeface="Poppins"/>
                <a:sym typeface="Poppins"/>
              </a:rPr>
              <a:t> ChatGPT can quickly provide ideas for test cases, especially for complex scenarios or edge cases that might be overlooked.</a:t>
            </a:r>
            <a:endParaRPr sz="1500">
              <a:solidFill>
                <a:srgbClr val="2E3138"/>
              </a:solidFill>
              <a:latin typeface="Poppins"/>
              <a:ea typeface="Poppins"/>
              <a:cs typeface="Poppins"/>
              <a:sym typeface="Poppins"/>
            </a:endParaRPr>
          </a:p>
          <a:p>
            <a:pPr indent="0" lvl="0" marL="0" rtl="0" algn="l">
              <a:lnSpc>
                <a:spcPct val="162500"/>
              </a:lnSpc>
              <a:spcBef>
                <a:spcPts val="1900"/>
              </a:spcBef>
              <a:spcAft>
                <a:spcPts val="0"/>
              </a:spcAft>
              <a:buClr>
                <a:schemeClr val="dk1"/>
              </a:buClr>
              <a:buSzPts val="1100"/>
              <a:buFont typeface="Arial"/>
              <a:buNone/>
            </a:pPr>
            <a:r>
              <a:rPr b="1" lang="en-GB" sz="1500">
                <a:solidFill>
                  <a:srgbClr val="2E3138"/>
                </a:solidFill>
                <a:latin typeface="Poppins"/>
                <a:ea typeface="Poppins"/>
                <a:cs typeface="Poppins"/>
                <a:sym typeface="Poppins"/>
              </a:rPr>
              <a:t>Variety of Scenarios:</a:t>
            </a:r>
            <a:r>
              <a:rPr lang="en-GB" sz="1500">
                <a:solidFill>
                  <a:srgbClr val="2E3138"/>
                </a:solidFill>
                <a:latin typeface="Poppins"/>
                <a:ea typeface="Poppins"/>
                <a:cs typeface="Poppins"/>
                <a:sym typeface="Poppins"/>
              </a:rPr>
              <a:t> ChatGPT can help generate a wide range of test cases, covering different aspects of the application, improving test coverage. It might come up with things you would not have considered.</a:t>
            </a:r>
            <a:endParaRPr sz="1500">
              <a:solidFill>
                <a:srgbClr val="2E3138"/>
              </a:solidFill>
              <a:latin typeface="Poppins"/>
              <a:ea typeface="Poppins"/>
              <a:cs typeface="Poppins"/>
              <a:sym typeface="Poppins"/>
            </a:endParaRPr>
          </a:p>
          <a:p>
            <a:pPr indent="0" lvl="0" marL="0" rtl="0" algn="l">
              <a:lnSpc>
                <a:spcPct val="162500"/>
              </a:lnSpc>
              <a:spcBef>
                <a:spcPts val="1900"/>
              </a:spcBef>
              <a:spcAft>
                <a:spcPts val="0"/>
              </a:spcAft>
              <a:buClr>
                <a:schemeClr val="dk1"/>
              </a:buClr>
              <a:buSzPts val="1100"/>
              <a:buFont typeface="Arial"/>
              <a:buNone/>
            </a:pPr>
            <a:r>
              <a:rPr b="1" lang="en-GB" sz="1500">
                <a:solidFill>
                  <a:srgbClr val="2E3138"/>
                </a:solidFill>
                <a:latin typeface="Poppins"/>
                <a:ea typeface="Poppins"/>
                <a:cs typeface="Poppins"/>
                <a:sym typeface="Poppins"/>
              </a:rPr>
              <a:t>Assistance in designing tests:</a:t>
            </a:r>
            <a:r>
              <a:rPr lang="en-GB" sz="1500">
                <a:solidFill>
                  <a:srgbClr val="2E3138"/>
                </a:solidFill>
                <a:latin typeface="Poppins"/>
                <a:ea typeface="Poppins"/>
                <a:cs typeface="Poppins"/>
                <a:sym typeface="Poppins"/>
              </a:rPr>
              <a:t> It can assist in formulating test scenarios and designing test cases that are well-structured and cover relevant functionalities.</a:t>
            </a:r>
            <a:endParaRPr sz="1500">
              <a:solidFill>
                <a:srgbClr val="2E3138"/>
              </a:solidFill>
              <a:latin typeface="Poppins"/>
              <a:ea typeface="Poppins"/>
              <a:cs typeface="Poppins"/>
              <a:sym typeface="Poppins"/>
            </a:endParaRPr>
          </a:p>
          <a:p>
            <a:pPr indent="0" lvl="0" marL="0" rtl="0" algn="l">
              <a:lnSpc>
                <a:spcPct val="162500"/>
              </a:lnSpc>
              <a:spcBef>
                <a:spcPts val="1900"/>
              </a:spcBef>
              <a:spcAft>
                <a:spcPts val="0"/>
              </a:spcAft>
              <a:buClr>
                <a:schemeClr val="dk1"/>
              </a:buClr>
              <a:buSzPts val="1100"/>
              <a:buFont typeface="Arial"/>
              <a:buNone/>
            </a:pPr>
            <a:r>
              <a:rPr b="1" lang="en-GB" sz="1500">
                <a:solidFill>
                  <a:srgbClr val="2E3138"/>
                </a:solidFill>
                <a:latin typeface="Poppins"/>
                <a:ea typeface="Poppins"/>
                <a:cs typeface="Poppins"/>
                <a:sym typeface="Poppins"/>
              </a:rPr>
              <a:t>Quick Prototyping:</a:t>
            </a:r>
            <a:r>
              <a:rPr lang="en-GB" sz="1500">
                <a:solidFill>
                  <a:srgbClr val="2E3138"/>
                </a:solidFill>
                <a:latin typeface="Poppins"/>
                <a:ea typeface="Poppins"/>
                <a:cs typeface="Poppins"/>
                <a:sym typeface="Poppins"/>
              </a:rPr>
              <a:t> ChatGPT can be useful for quickly prototyping test cases during initial development phases or for exploratory testing. You can then refine the test scenarios manually to your liking.</a:t>
            </a:r>
            <a:endParaRPr sz="2500">
              <a:solidFill>
                <a:srgbClr val="141450"/>
              </a:solidFill>
              <a:latin typeface="Poppins"/>
              <a:ea typeface="Poppins"/>
              <a:cs typeface="Poppins"/>
              <a:sym typeface="Poppins"/>
            </a:endParaRPr>
          </a:p>
          <a:p>
            <a:pPr indent="0" lvl="0" marL="0" rtl="0" algn="l">
              <a:lnSpc>
                <a:spcPct val="160000"/>
              </a:lnSpc>
              <a:spcBef>
                <a:spcPts val="1900"/>
              </a:spcBef>
              <a:spcAft>
                <a:spcPts val="0"/>
              </a:spcAft>
              <a:buClr>
                <a:schemeClr val="dk1"/>
              </a:buClr>
              <a:buSzPts val="1100"/>
              <a:buFont typeface="Arial"/>
              <a:buNone/>
            </a:pPr>
            <a:r>
              <a:t/>
            </a:r>
            <a:endParaRPr sz="1500">
              <a:solidFill>
                <a:srgbClr val="141450"/>
              </a:solidFill>
              <a:highlight>
                <a:srgbClr val="FCFBFE"/>
              </a:highlight>
              <a:latin typeface="Poppins"/>
              <a:ea typeface="Poppins"/>
              <a:cs typeface="Poppins"/>
              <a:sym typeface="Poppins"/>
            </a:endParaRPr>
          </a:p>
          <a:p>
            <a:pPr indent="0" lvl="0" marL="0" rtl="0" algn="l">
              <a:spcBef>
                <a:spcPts val="1800"/>
              </a:spcBef>
              <a:spcAft>
                <a:spcPts val="0"/>
              </a:spcAft>
              <a:buClr>
                <a:schemeClr val="dk1"/>
              </a:buClr>
              <a:buSzPts val="1100"/>
              <a:buFont typeface="Arial"/>
              <a:buNone/>
            </a:pPr>
            <a:r>
              <a:t/>
            </a:r>
            <a:endParaRPr i="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b05e42fe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b05e42fe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2500"/>
              </a:lnSpc>
              <a:spcBef>
                <a:spcPts val="400"/>
              </a:spcBef>
              <a:spcAft>
                <a:spcPts val="0"/>
              </a:spcAft>
              <a:buClr>
                <a:schemeClr val="dk1"/>
              </a:buClr>
              <a:buSzPts val="1100"/>
              <a:buFont typeface="Arial"/>
              <a:buNone/>
            </a:pPr>
            <a:r>
              <a:rPr b="1" lang="en-GB" sz="1500">
                <a:solidFill>
                  <a:srgbClr val="2E3138"/>
                </a:solidFill>
                <a:latin typeface="Poppins"/>
                <a:ea typeface="Poppins"/>
                <a:cs typeface="Poppins"/>
                <a:sym typeface="Poppins"/>
              </a:rPr>
              <a:t>Lack of Domain Knowledge:</a:t>
            </a:r>
            <a:r>
              <a:rPr lang="en-GB" sz="1500">
                <a:solidFill>
                  <a:srgbClr val="2E3138"/>
                </a:solidFill>
                <a:latin typeface="Poppins"/>
                <a:ea typeface="Poppins"/>
                <a:cs typeface="Poppins"/>
                <a:sym typeface="Poppins"/>
              </a:rPr>
              <a:t> ChatGPT might lack specific domain knowledge or context about the application being tested, leading to inaccurate or irrelevant test case suggestions.</a:t>
            </a:r>
            <a:endParaRPr sz="1500">
              <a:solidFill>
                <a:srgbClr val="2E3138"/>
              </a:solidFill>
              <a:latin typeface="Poppins"/>
              <a:ea typeface="Poppins"/>
              <a:cs typeface="Poppins"/>
              <a:sym typeface="Poppins"/>
            </a:endParaRPr>
          </a:p>
          <a:p>
            <a:pPr indent="0" lvl="0" marL="0" rtl="0" algn="l">
              <a:lnSpc>
                <a:spcPct val="162500"/>
              </a:lnSpc>
              <a:spcBef>
                <a:spcPts val="1900"/>
              </a:spcBef>
              <a:spcAft>
                <a:spcPts val="0"/>
              </a:spcAft>
              <a:buClr>
                <a:schemeClr val="dk1"/>
              </a:buClr>
              <a:buSzPts val="1100"/>
              <a:buFont typeface="Arial"/>
              <a:buNone/>
            </a:pPr>
            <a:r>
              <a:rPr b="1" lang="en-GB" sz="1500">
                <a:solidFill>
                  <a:srgbClr val="2E3138"/>
                </a:solidFill>
                <a:latin typeface="Poppins"/>
                <a:ea typeface="Poppins"/>
                <a:cs typeface="Poppins"/>
                <a:sym typeface="Poppins"/>
              </a:rPr>
              <a:t>Quality of Tests:</a:t>
            </a:r>
            <a:r>
              <a:rPr lang="en-GB" sz="1500">
                <a:solidFill>
                  <a:srgbClr val="2E3138"/>
                </a:solidFill>
                <a:latin typeface="Poppins"/>
                <a:ea typeface="Poppins"/>
                <a:cs typeface="Poppins"/>
                <a:sym typeface="Poppins"/>
              </a:rPr>
              <a:t> The generated test cases might not follow established testing standards, leading to inconsistent or insufficient test coverage.</a:t>
            </a:r>
            <a:endParaRPr sz="1500">
              <a:solidFill>
                <a:srgbClr val="2E3138"/>
              </a:solidFill>
              <a:latin typeface="Poppins"/>
              <a:ea typeface="Poppins"/>
              <a:cs typeface="Poppins"/>
              <a:sym typeface="Poppins"/>
            </a:endParaRPr>
          </a:p>
          <a:p>
            <a:pPr indent="0" lvl="0" marL="0" rtl="0" algn="l">
              <a:lnSpc>
                <a:spcPct val="162500"/>
              </a:lnSpc>
              <a:spcBef>
                <a:spcPts val="1900"/>
              </a:spcBef>
              <a:spcAft>
                <a:spcPts val="0"/>
              </a:spcAft>
              <a:buClr>
                <a:schemeClr val="dk1"/>
              </a:buClr>
              <a:buSzPts val="1100"/>
              <a:buFont typeface="Arial"/>
              <a:buNone/>
            </a:pPr>
            <a:r>
              <a:rPr b="1" lang="en-GB" sz="1500">
                <a:solidFill>
                  <a:srgbClr val="2E3138"/>
                </a:solidFill>
                <a:latin typeface="Poppins"/>
                <a:ea typeface="Poppins"/>
                <a:cs typeface="Poppins"/>
                <a:sym typeface="Poppins"/>
              </a:rPr>
              <a:t>Model Limitations:</a:t>
            </a:r>
            <a:r>
              <a:rPr lang="en-GB" sz="1500">
                <a:solidFill>
                  <a:srgbClr val="2E3138"/>
                </a:solidFill>
                <a:latin typeface="Poppins"/>
                <a:ea typeface="Poppins"/>
                <a:cs typeface="Poppins"/>
                <a:sym typeface="Poppins"/>
              </a:rPr>
              <a:t> ChatGPT might sometimes produce inaccurate suggestions, which could negatively impact the quality of generated test cases.</a:t>
            </a:r>
            <a:endParaRPr b="1" sz="2000">
              <a:solidFill>
                <a:srgbClr val="2E3138"/>
              </a:solidFill>
              <a:latin typeface="Poppins"/>
              <a:ea typeface="Poppins"/>
              <a:cs typeface="Poppins"/>
              <a:sym typeface="Poppins"/>
            </a:endParaRPr>
          </a:p>
          <a:p>
            <a:pPr indent="0" lvl="0" marL="0" rtl="0" algn="l">
              <a:lnSpc>
                <a:spcPct val="160000"/>
              </a:lnSpc>
              <a:spcBef>
                <a:spcPts val="1900"/>
              </a:spcBef>
              <a:spcAft>
                <a:spcPts val="0"/>
              </a:spcAft>
              <a:buClr>
                <a:schemeClr val="dk1"/>
              </a:buClr>
              <a:buSzPts val="1100"/>
              <a:buFont typeface="Arial"/>
              <a:buNone/>
            </a:pPr>
            <a:r>
              <a:t/>
            </a:r>
            <a:endParaRPr sz="1500">
              <a:solidFill>
                <a:srgbClr val="141450"/>
              </a:solidFill>
              <a:highlight>
                <a:srgbClr val="FCFBFE"/>
              </a:highlight>
              <a:latin typeface="Poppins"/>
              <a:ea typeface="Poppins"/>
              <a:cs typeface="Poppins"/>
              <a:sym typeface="Poppins"/>
            </a:endParaRPr>
          </a:p>
          <a:p>
            <a:pPr indent="0" lvl="0" marL="0" rtl="0" algn="l">
              <a:spcBef>
                <a:spcPts val="1800"/>
              </a:spcBef>
              <a:spcAft>
                <a:spcPts val="0"/>
              </a:spcAft>
              <a:buClr>
                <a:schemeClr val="dk1"/>
              </a:buClr>
              <a:buSzPts val="1100"/>
              <a:buFont typeface="Arial"/>
              <a:buNone/>
            </a:pPr>
            <a:r>
              <a:t/>
            </a:r>
            <a:endParaRPr i="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0b05e42fe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0b05e42fe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t/>
            </a:r>
            <a:endParaRPr sz="1500">
              <a:solidFill>
                <a:srgbClr val="141450"/>
              </a:solidFill>
              <a:latin typeface="Poppins"/>
              <a:ea typeface="Poppins"/>
              <a:cs typeface="Poppins"/>
              <a:sym typeface="Poppins"/>
            </a:endParaRPr>
          </a:p>
          <a:p>
            <a:pPr indent="0" lvl="0" marL="0" rtl="0" algn="l">
              <a:spcBef>
                <a:spcPts val="1800"/>
              </a:spcBef>
              <a:spcAft>
                <a:spcPts val="0"/>
              </a:spcAft>
              <a:buNone/>
            </a:pPr>
            <a:r>
              <a:t/>
            </a:r>
            <a:endParaRPr b="1" i="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0b0a14ad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0b0a14ad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18181"/>
              </a:lnSpc>
              <a:spcBef>
                <a:spcPts val="3200"/>
              </a:spcBef>
              <a:spcAft>
                <a:spcPts val="0"/>
              </a:spcAft>
              <a:buClr>
                <a:schemeClr val="dk1"/>
              </a:buClr>
              <a:buSzPts val="1100"/>
              <a:buFont typeface="Arial"/>
              <a:buNone/>
            </a:pPr>
            <a:r>
              <a:rPr lang="en-GB" sz="1500">
                <a:solidFill>
                  <a:srgbClr val="242424"/>
                </a:solidFill>
                <a:latin typeface="Poppins"/>
                <a:ea typeface="Poppins"/>
                <a:cs typeface="Poppins"/>
                <a:sym typeface="Poppins"/>
              </a:rPr>
              <a:t>We will build a Selenium bot in Python that self heal changes in the DOM on GWI Login Page using Machine Learning and AI techniques. We will scrape data from </a:t>
            </a:r>
            <a:r>
              <a:rPr b="1" lang="en-GB" sz="1500">
                <a:solidFill>
                  <a:srgbClr val="242424"/>
                </a:solidFill>
                <a:latin typeface="Poppins"/>
                <a:ea typeface="Poppins"/>
                <a:cs typeface="Poppins"/>
                <a:sym typeface="Poppins"/>
              </a:rPr>
              <a:t>login page</a:t>
            </a:r>
            <a:r>
              <a:rPr lang="en-GB" sz="1500">
                <a:solidFill>
                  <a:srgbClr val="242424"/>
                </a:solidFill>
                <a:latin typeface="Poppins"/>
                <a:ea typeface="Poppins"/>
                <a:cs typeface="Poppins"/>
                <a:sym typeface="Poppins"/>
              </a:rPr>
              <a:t> and use ML  to determine a self healing mechanism when DOM elements are changing attributes  in UI.</a:t>
            </a:r>
            <a:endParaRPr i="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b0a14ad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0b0a14ad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b0a14ad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b0a14ad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b0a14adf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b0a14adf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b0a14adf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b0a14adf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b0a14adf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0b0a14adf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b0a14adf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0b0a14adf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4bc70648e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4bc70648e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latin typeface="Poppins"/>
                <a:ea typeface="Poppins"/>
                <a:cs typeface="Poppins"/>
                <a:sym typeface="Poppins"/>
              </a:rPr>
              <a:t>Practical Examples:</a:t>
            </a:r>
            <a:endParaRPr sz="1500">
              <a:solidFill>
                <a:schemeClr val="dk1"/>
              </a:solidFill>
              <a:latin typeface="Poppins"/>
              <a:ea typeface="Poppins"/>
              <a:cs typeface="Poppins"/>
              <a:sym typeface="Poppins"/>
            </a:endParaRPr>
          </a:p>
          <a:p>
            <a:pPr indent="-323850" lvl="1" marL="914400" rtl="0" algn="l">
              <a:spcBef>
                <a:spcPts val="0"/>
              </a:spcBef>
              <a:spcAft>
                <a:spcPts val="0"/>
              </a:spcAft>
              <a:buClr>
                <a:schemeClr val="dk1"/>
              </a:buClr>
              <a:buSzPts val="1500"/>
              <a:buFont typeface="Poppins"/>
              <a:buChar char="○"/>
            </a:pPr>
            <a:r>
              <a:rPr lang="en-GB" sz="1500">
                <a:solidFill>
                  <a:schemeClr val="dk1"/>
                </a:solidFill>
                <a:latin typeface="Poppins"/>
                <a:ea typeface="Poppins"/>
                <a:cs typeface="Poppins"/>
                <a:sym typeface="Poppins"/>
              </a:rPr>
              <a:t>Github Copilot vs ChatGPT</a:t>
            </a:r>
            <a:endParaRPr sz="1500">
              <a:solidFill>
                <a:schemeClr val="dk1"/>
              </a:solidFill>
              <a:latin typeface="Poppins"/>
              <a:ea typeface="Poppins"/>
              <a:cs typeface="Poppins"/>
              <a:sym typeface="Poppins"/>
            </a:endParaRPr>
          </a:p>
          <a:p>
            <a:pPr indent="-323850" lvl="1" marL="914400" rtl="0" algn="l">
              <a:spcBef>
                <a:spcPts val="0"/>
              </a:spcBef>
              <a:spcAft>
                <a:spcPts val="0"/>
              </a:spcAft>
              <a:buClr>
                <a:schemeClr val="dk1"/>
              </a:buClr>
              <a:buSzPts val="1500"/>
              <a:buFont typeface="Poppins"/>
              <a:buChar char="○"/>
            </a:pPr>
            <a:r>
              <a:rPr lang="en-GB" sz="1500">
                <a:solidFill>
                  <a:schemeClr val="dk1"/>
                </a:solidFill>
                <a:latin typeface="Poppins"/>
                <a:ea typeface="Poppins"/>
                <a:cs typeface="Poppins"/>
                <a:sym typeface="Poppins"/>
              </a:rPr>
              <a:t>Generating real time test data</a:t>
            </a:r>
            <a:endParaRPr sz="1500">
              <a:solidFill>
                <a:schemeClr val="dk1"/>
              </a:solidFill>
              <a:latin typeface="Poppins"/>
              <a:ea typeface="Poppins"/>
              <a:cs typeface="Poppins"/>
              <a:sym typeface="Poppins"/>
            </a:endParaRPr>
          </a:p>
          <a:p>
            <a:pPr indent="-323850" lvl="1" marL="914400" rtl="0" algn="l">
              <a:spcBef>
                <a:spcPts val="0"/>
              </a:spcBef>
              <a:spcAft>
                <a:spcPts val="0"/>
              </a:spcAft>
              <a:buClr>
                <a:schemeClr val="dk1"/>
              </a:buClr>
              <a:buSzPts val="1500"/>
              <a:buFont typeface="Poppins"/>
              <a:buChar char="○"/>
            </a:pPr>
            <a:r>
              <a:rPr lang="en-GB" sz="1500">
                <a:solidFill>
                  <a:schemeClr val="dk1"/>
                </a:solidFill>
                <a:latin typeface="Poppins"/>
                <a:ea typeface="Poppins"/>
                <a:cs typeface="Poppins"/>
                <a:sym typeface="Poppins"/>
              </a:rPr>
              <a:t>Self Healing Tests with Selenium and ML</a:t>
            </a:r>
            <a:endParaRPr sz="15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b0a14adf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0b0a14adf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b0a14adf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b0a14adf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b0a14adf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b0a14adf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500">
                <a:solidFill>
                  <a:srgbClr val="0C0D0E"/>
                </a:solidFill>
                <a:latin typeface="Poppins"/>
                <a:ea typeface="Poppins"/>
                <a:cs typeface="Poppins"/>
                <a:sym typeface="Poppins"/>
              </a:rPr>
              <a:t>X_train</a:t>
            </a:r>
            <a:r>
              <a:rPr lang="en-GB" sz="1500">
                <a:solidFill>
                  <a:srgbClr val="0C0D0E"/>
                </a:solidFill>
                <a:latin typeface="Poppins"/>
                <a:ea typeface="Poppins"/>
                <a:cs typeface="Poppins"/>
                <a:sym typeface="Poppins"/>
              </a:rPr>
              <a:t> - This includes your all independent variables, these will be used to train the model</a:t>
            </a:r>
            <a:endParaRPr sz="15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b0a14adf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b0a14adf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GB" sz="1500">
                <a:solidFill>
                  <a:srgbClr val="111111"/>
                </a:solidFill>
                <a:latin typeface="Poppins"/>
                <a:ea typeface="Poppins"/>
                <a:cs typeface="Poppins"/>
                <a:sym typeface="Poppins"/>
              </a:rPr>
              <a:t>A dictionary in Python is a collection that is both unordered and mutable, designed to store data values like a map. </a:t>
            </a:r>
            <a:endParaRPr sz="1500">
              <a:solidFill>
                <a:srgbClr val="222222"/>
              </a:solidFill>
              <a:latin typeface="Poppins"/>
              <a:ea typeface="Poppins"/>
              <a:cs typeface="Poppins"/>
              <a:sym typeface="Poppins"/>
            </a:endParaRPr>
          </a:p>
          <a:p>
            <a:pPr indent="0" lvl="0" marL="0" rtl="0" algn="l">
              <a:lnSpc>
                <a:spcPct val="115000"/>
              </a:lnSpc>
              <a:spcBef>
                <a:spcPts val="900"/>
              </a:spcBef>
              <a:spcAft>
                <a:spcPts val="0"/>
              </a:spcAft>
              <a:buClr>
                <a:schemeClr val="dk1"/>
              </a:buClr>
              <a:buSzPts val="1100"/>
              <a:buFont typeface="Arial"/>
              <a:buNone/>
            </a:pPr>
            <a:r>
              <a:rPr b="1" lang="en-GB" sz="1500">
                <a:solidFill>
                  <a:srgbClr val="0C0D0E"/>
                </a:solidFill>
                <a:latin typeface="Poppins"/>
                <a:ea typeface="Poppins"/>
                <a:cs typeface="Poppins"/>
                <a:sym typeface="Poppins"/>
              </a:rPr>
              <a:t>Y_train</a:t>
            </a:r>
            <a:r>
              <a:rPr lang="en-GB" sz="1500">
                <a:solidFill>
                  <a:srgbClr val="0C0D0E"/>
                </a:solidFill>
                <a:latin typeface="Poppins"/>
                <a:ea typeface="Poppins"/>
                <a:cs typeface="Poppins"/>
                <a:sym typeface="Poppins"/>
              </a:rPr>
              <a:t>: This is your dependent variable which needs to be predicted by this model, this includes category labels against your independent variables, we need to specify our dependent variable while training/fitting the model.</a:t>
            </a:r>
            <a:endParaRPr sz="1500">
              <a:solidFill>
                <a:srgbClr val="222222"/>
              </a:solidFill>
              <a:latin typeface="Poppins"/>
              <a:ea typeface="Poppins"/>
              <a:cs typeface="Poppins"/>
              <a:sym typeface="Poppins"/>
            </a:endParaRPr>
          </a:p>
          <a:p>
            <a:pPr indent="0" lvl="0" marL="0" rtl="0" algn="l">
              <a:spcBef>
                <a:spcPts val="1400"/>
              </a:spcBef>
              <a:spcAft>
                <a:spcPts val="0"/>
              </a:spcAft>
              <a:buClr>
                <a:schemeClr val="dk1"/>
              </a:buClr>
              <a:buSzPts val="1100"/>
              <a:buFont typeface="Arial"/>
              <a:buNone/>
            </a:pPr>
            <a:r>
              <a:t/>
            </a:r>
            <a:endParaRPr i="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0b0a14adf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0b0a14adf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900"/>
              </a:spcBef>
              <a:spcAft>
                <a:spcPts val="0"/>
              </a:spcAft>
              <a:buClr>
                <a:schemeClr val="dk1"/>
              </a:buClr>
              <a:buSzPts val="1100"/>
              <a:buFont typeface="Arial"/>
              <a:buNone/>
            </a:pPr>
            <a:r>
              <a:rPr lang="en-GB" sz="1500">
                <a:solidFill>
                  <a:schemeClr val="dk1"/>
                </a:solidFill>
                <a:latin typeface="Poppins"/>
                <a:ea typeface="Poppins"/>
                <a:cs typeface="Poppins"/>
                <a:sym typeface="Poppins"/>
              </a:rPr>
              <a:t>Random Forest algorithm is a great choice for anyone who needs to develop a model quickly. Random forests are also very hard to beat performance wise. It can handle a lot of different feature types, like binary, categorical and numerical. Overall, random forest is a simple and flexible tool that being said any model will have its own limitations.</a:t>
            </a:r>
            <a:endParaRPr sz="15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22222"/>
              </a:solidFill>
              <a:latin typeface="Roboto"/>
              <a:ea typeface="Roboto"/>
              <a:cs typeface="Roboto"/>
              <a:sym typeface="Roboto"/>
            </a:endParaRPr>
          </a:p>
          <a:p>
            <a:pPr indent="0" lvl="0" marL="0" rtl="0" algn="l">
              <a:spcBef>
                <a:spcPts val="14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0b0a14adf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0b0a14adf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0b0a14adf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0b0a14adf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solidFill>
                <a:schemeClr val="dk1"/>
              </a:solidFill>
              <a:latin typeface="Poppins"/>
              <a:ea typeface="Poppins"/>
              <a:cs typeface="Poppins"/>
              <a:sym typeface="Poppins"/>
            </a:endParaRPr>
          </a:p>
          <a:p>
            <a:pPr indent="0" lvl="0" marL="0" rtl="0" algn="l">
              <a:lnSpc>
                <a:spcPct val="138461"/>
              </a:lnSpc>
              <a:spcBef>
                <a:spcPts val="0"/>
              </a:spcBef>
              <a:spcAft>
                <a:spcPts val="0"/>
              </a:spcAft>
              <a:buClr>
                <a:schemeClr val="dk1"/>
              </a:buClr>
              <a:buSzPts val="1100"/>
              <a:buFont typeface="Arial"/>
              <a:buNone/>
            </a:pPr>
            <a:r>
              <a:rPr lang="en-GB" sz="1500">
                <a:solidFill>
                  <a:srgbClr val="2E364E"/>
                </a:solidFill>
                <a:latin typeface="Poppins"/>
                <a:ea typeface="Poppins"/>
                <a:cs typeface="Poppins"/>
                <a:sym typeface="Poppins"/>
              </a:rPr>
              <a:t>Essentially, the relationship between artificial intelligence and generative AI is hierarchical. </a:t>
            </a:r>
            <a:endParaRPr sz="1500">
              <a:solidFill>
                <a:srgbClr val="2E364E"/>
              </a:solidFill>
              <a:latin typeface="Poppins"/>
              <a:ea typeface="Poppins"/>
              <a:cs typeface="Poppins"/>
              <a:sym typeface="Poppins"/>
            </a:endParaRPr>
          </a:p>
          <a:p>
            <a:pPr indent="-323850" lvl="0" marL="457200" rtl="0" algn="l">
              <a:lnSpc>
                <a:spcPct val="138461"/>
              </a:lnSpc>
              <a:spcBef>
                <a:spcPts val="1500"/>
              </a:spcBef>
              <a:spcAft>
                <a:spcPts val="0"/>
              </a:spcAft>
              <a:buClr>
                <a:srgbClr val="2E364E"/>
              </a:buClr>
              <a:buSzPts val="1500"/>
              <a:buFont typeface="Poppins"/>
              <a:buChar char="●"/>
            </a:pPr>
            <a:r>
              <a:rPr lang="en-GB" sz="1500">
                <a:solidFill>
                  <a:srgbClr val="2E364E"/>
                </a:solidFill>
                <a:latin typeface="Poppins"/>
                <a:ea typeface="Poppins"/>
                <a:cs typeface="Poppins"/>
                <a:sym typeface="Poppins"/>
              </a:rPr>
              <a:t>AI refers to the development of computer systems that can perform tasks that previously required human intelligence. </a:t>
            </a:r>
            <a:endParaRPr sz="1500">
              <a:solidFill>
                <a:srgbClr val="2E364E"/>
              </a:solidFill>
              <a:latin typeface="Poppins"/>
              <a:ea typeface="Poppins"/>
              <a:cs typeface="Poppins"/>
              <a:sym typeface="Poppins"/>
            </a:endParaRPr>
          </a:p>
          <a:p>
            <a:pPr indent="-323850" lvl="0" marL="457200" rtl="0" algn="l">
              <a:lnSpc>
                <a:spcPct val="138461"/>
              </a:lnSpc>
              <a:spcBef>
                <a:spcPts val="0"/>
              </a:spcBef>
              <a:spcAft>
                <a:spcPts val="0"/>
              </a:spcAft>
              <a:buClr>
                <a:srgbClr val="2E364E"/>
              </a:buClr>
              <a:buSzPts val="1500"/>
              <a:buFont typeface="Poppins"/>
              <a:buChar char="●"/>
            </a:pPr>
            <a:r>
              <a:rPr lang="en-GB" sz="1500">
                <a:solidFill>
                  <a:srgbClr val="2E364E"/>
                </a:solidFill>
                <a:latin typeface="Poppins"/>
                <a:ea typeface="Poppins"/>
                <a:cs typeface="Poppins"/>
                <a:sym typeface="Poppins"/>
              </a:rPr>
              <a:t>Machine learning is a subset of AI that focuses on discriminative tasks. It involves the development of </a:t>
            </a:r>
            <a:r>
              <a:rPr lang="en-GB" sz="1500">
                <a:solidFill>
                  <a:srgbClr val="0070E0"/>
                </a:solidFill>
                <a:uFill>
                  <a:noFill/>
                </a:uFill>
                <a:latin typeface="Poppins"/>
                <a:ea typeface="Poppins"/>
                <a:cs typeface="Poppins"/>
                <a:sym typeface="Poppins"/>
                <a:hlinkClick r:id="rId2">
                  <a:extLst>
                    <a:ext uri="{A12FA001-AC4F-418D-AE19-62706E023703}">
                      <ahyp:hlinkClr val="tx"/>
                    </a:ext>
                  </a:extLst>
                </a:hlinkClick>
              </a:rPr>
              <a:t>algorithms</a:t>
            </a:r>
            <a:r>
              <a:rPr lang="en-GB" sz="1500">
                <a:solidFill>
                  <a:srgbClr val="2E364E"/>
                </a:solidFill>
                <a:latin typeface="Poppins"/>
                <a:ea typeface="Poppins"/>
                <a:cs typeface="Poppins"/>
                <a:sym typeface="Poppins"/>
              </a:rPr>
              <a:t> that enable computers to make predictions or decisions based on data without being explicitly programmed how to do so. </a:t>
            </a:r>
            <a:endParaRPr sz="1500">
              <a:solidFill>
                <a:srgbClr val="2E364E"/>
              </a:solidFill>
              <a:latin typeface="Poppins"/>
              <a:ea typeface="Poppins"/>
              <a:cs typeface="Poppins"/>
              <a:sym typeface="Poppins"/>
            </a:endParaRPr>
          </a:p>
          <a:p>
            <a:pPr indent="-323850" lvl="0" marL="457200" rtl="0" algn="l">
              <a:lnSpc>
                <a:spcPct val="138461"/>
              </a:lnSpc>
              <a:spcBef>
                <a:spcPts val="0"/>
              </a:spcBef>
              <a:spcAft>
                <a:spcPts val="0"/>
              </a:spcAft>
              <a:buClr>
                <a:srgbClr val="2E364E"/>
              </a:buClr>
              <a:buSzPts val="1500"/>
              <a:buFont typeface="Poppins"/>
              <a:buChar char="●"/>
            </a:pPr>
            <a:r>
              <a:rPr lang="en-GB" sz="1500">
                <a:solidFill>
                  <a:srgbClr val="2E364E"/>
                </a:solidFill>
                <a:latin typeface="Poppins"/>
                <a:ea typeface="Poppins"/>
                <a:cs typeface="Poppins"/>
                <a:sym typeface="Poppins"/>
              </a:rPr>
              <a:t> Generative AI is a subset of </a:t>
            </a:r>
            <a:r>
              <a:rPr lang="en-GB" sz="1500">
                <a:solidFill>
                  <a:srgbClr val="0070E0"/>
                </a:solidFill>
                <a:uFill>
                  <a:noFill/>
                </a:uFill>
                <a:latin typeface="Poppins"/>
                <a:ea typeface="Poppins"/>
                <a:cs typeface="Poppins"/>
                <a:sym typeface="Poppins"/>
                <a:hlinkClick r:id="rId3">
                  <a:extLst>
                    <a:ext uri="{A12FA001-AC4F-418D-AE19-62706E023703}">
                      <ahyp:hlinkClr val="tx"/>
                    </a:ext>
                  </a:extLst>
                </a:hlinkClick>
              </a:rPr>
              <a:t>machine learning</a:t>
            </a:r>
            <a:r>
              <a:rPr lang="en-GB" sz="1500">
                <a:solidFill>
                  <a:srgbClr val="2E364E"/>
                </a:solidFill>
                <a:latin typeface="Poppins"/>
                <a:ea typeface="Poppins"/>
                <a:cs typeface="Poppins"/>
                <a:sym typeface="Poppins"/>
              </a:rPr>
              <a:t> (ML) that focuses on creating new data samples that resemble real-world data. </a:t>
            </a:r>
            <a:endParaRPr sz="1500">
              <a:solidFill>
                <a:srgbClr val="2E364E"/>
              </a:solidFill>
              <a:latin typeface="Poppins"/>
              <a:ea typeface="Poppins"/>
              <a:cs typeface="Poppins"/>
              <a:sym typeface="Poppins"/>
            </a:endParaRPr>
          </a:p>
          <a:p>
            <a:pPr indent="0" lvl="0" marL="0" rtl="0" algn="l">
              <a:lnSpc>
                <a:spcPct val="138461"/>
              </a:lnSpc>
              <a:spcBef>
                <a:spcPts val="2700"/>
              </a:spcBef>
              <a:spcAft>
                <a:spcPts val="0"/>
              </a:spcAft>
              <a:buClr>
                <a:schemeClr val="dk1"/>
              </a:buClr>
              <a:buSzPts val="1100"/>
              <a:buFont typeface="Arial"/>
              <a:buNone/>
            </a:pPr>
            <a:r>
              <a:rPr lang="en-GB" sz="1500">
                <a:solidFill>
                  <a:srgbClr val="2E364E"/>
                </a:solidFill>
                <a:latin typeface="Poppins"/>
                <a:ea typeface="Poppins"/>
                <a:cs typeface="Poppins"/>
                <a:sym typeface="Poppins"/>
              </a:rPr>
              <a:t>Traditional AI involves rules-based machine learning algorithms trained on a single data type to perform a single task. </a:t>
            </a:r>
            <a:endParaRPr sz="1500">
              <a:solidFill>
                <a:srgbClr val="2E364E"/>
              </a:solidFill>
              <a:latin typeface="Poppins"/>
              <a:ea typeface="Poppins"/>
              <a:cs typeface="Poppins"/>
              <a:sym typeface="Poppins"/>
            </a:endParaRPr>
          </a:p>
          <a:p>
            <a:pPr indent="0" lvl="0" marL="0" rtl="0" algn="l">
              <a:lnSpc>
                <a:spcPct val="138461"/>
              </a:lnSpc>
              <a:spcBef>
                <a:spcPts val="1500"/>
              </a:spcBef>
              <a:spcAft>
                <a:spcPts val="1500"/>
              </a:spcAft>
              <a:buClr>
                <a:schemeClr val="dk1"/>
              </a:buClr>
              <a:buSzPts val="1100"/>
              <a:buFont typeface="Arial"/>
              <a:buNone/>
            </a:pPr>
            <a:r>
              <a:rPr lang="en-GB" sz="1500">
                <a:solidFill>
                  <a:srgbClr val="2E364E"/>
                </a:solidFill>
                <a:latin typeface="Poppins"/>
                <a:ea typeface="Poppins"/>
                <a:cs typeface="Poppins"/>
                <a:sym typeface="Poppins"/>
              </a:rPr>
              <a:t>In contrast, generative AI uses </a:t>
            </a:r>
            <a:r>
              <a:rPr lang="en-GB" sz="1500">
                <a:solidFill>
                  <a:srgbClr val="0070E0"/>
                </a:solidFill>
                <a:uFill>
                  <a:noFill/>
                </a:uFill>
                <a:latin typeface="Poppins"/>
                <a:ea typeface="Poppins"/>
                <a:cs typeface="Poppins"/>
                <a:sym typeface="Poppins"/>
                <a:hlinkClick r:id="rId4">
                  <a:extLst>
                    <a:ext uri="{A12FA001-AC4F-418D-AE19-62706E023703}">
                      <ahyp:hlinkClr val="tx"/>
                    </a:ext>
                  </a:extLst>
                </a:hlinkClick>
              </a:rPr>
              <a:t>deep learning</a:t>
            </a:r>
            <a:r>
              <a:rPr lang="en-GB" sz="1500">
                <a:solidFill>
                  <a:srgbClr val="2E364E"/>
                </a:solidFill>
                <a:latin typeface="Poppins"/>
                <a:ea typeface="Poppins"/>
                <a:cs typeface="Poppins"/>
                <a:sym typeface="Poppins"/>
              </a:rPr>
              <a:t> (DL) strategies capable of learning from diverse datasets and producing outputs that fall within an acceptable range. This flexibility allows the same </a:t>
            </a:r>
            <a:r>
              <a:rPr lang="en-GB" sz="1500">
                <a:solidFill>
                  <a:srgbClr val="0070E0"/>
                </a:solidFill>
                <a:uFill>
                  <a:noFill/>
                </a:uFill>
                <a:latin typeface="Poppins"/>
                <a:ea typeface="Poppins"/>
                <a:cs typeface="Poppins"/>
                <a:sym typeface="Poppins"/>
                <a:hlinkClick r:id="rId5">
                  <a:extLst>
                    <a:ext uri="{A12FA001-AC4F-418D-AE19-62706E023703}">
                      <ahyp:hlinkClr val="tx"/>
                    </a:ext>
                  </a:extLst>
                </a:hlinkClick>
              </a:rPr>
              <a:t>foundation model</a:t>
            </a:r>
            <a:r>
              <a:rPr lang="en-GB" sz="1500">
                <a:solidFill>
                  <a:srgbClr val="2E364E"/>
                </a:solidFill>
                <a:latin typeface="Poppins"/>
                <a:ea typeface="Poppins"/>
                <a:cs typeface="Poppins"/>
                <a:sym typeface="Poppins"/>
              </a:rPr>
              <a:t> to be used for various tasks. For example, </a:t>
            </a:r>
            <a:r>
              <a:rPr lang="en-GB" sz="1500">
                <a:solidFill>
                  <a:srgbClr val="0070E0"/>
                </a:solidFill>
                <a:uFill>
                  <a:noFill/>
                </a:uFill>
                <a:latin typeface="Poppins"/>
                <a:ea typeface="Poppins"/>
                <a:cs typeface="Poppins"/>
                <a:sym typeface="Poppins"/>
                <a:hlinkClick r:id="rId6">
                  <a:extLst>
                    <a:ext uri="{A12FA001-AC4F-418D-AE19-62706E023703}">
                      <ahyp:hlinkClr val="tx"/>
                    </a:ext>
                  </a:extLst>
                </a:hlinkClick>
              </a:rPr>
              <a:t>ChatGPT</a:t>
            </a:r>
            <a:r>
              <a:rPr lang="en-GB" sz="1500">
                <a:solidFill>
                  <a:srgbClr val="2E364E"/>
                </a:solidFill>
                <a:latin typeface="Poppins"/>
                <a:ea typeface="Poppins"/>
                <a:cs typeface="Poppins"/>
                <a:sym typeface="Poppins"/>
              </a:rPr>
              <a:t> can now process image and text prompts. </a:t>
            </a:r>
            <a:endParaRPr i="1" sz="1500">
              <a:latin typeface="Poppins"/>
              <a:ea typeface="Poppins"/>
              <a:cs typeface="Poppins"/>
              <a:sym typeface="Poppi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0b05e42fe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b05e42fe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b0f035ed0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b0f035ed0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b05e42fe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b05e42fe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90000"/>
              </a:lnSpc>
              <a:spcBef>
                <a:spcPts val="2300"/>
              </a:spcBef>
              <a:spcAft>
                <a:spcPts val="0"/>
              </a:spcAft>
              <a:buNone/>
            </a:pPr>
            <a:r>
              <a:rPr lang="en-GB" sz="1500">
                <a:solidFill>
                  <a:schemeClr val="dk1"/>
                </a:solidFill>
                <a:latin typeface="Poppins"/>
                <a:ea typeface="Poppins"/>
                <a:cs typeface="Poppins"/>
                <a:sym typeface="Poppins"/>
              </a:rPr>
              <a:t>If we sit to analyze the software development journey ever since agile came into the picture, we will find that the ways of software delivery have completely changed. </a:t>
            </a:r>
            <a:endParaRPr sz="1500">
              <a:solidFill>
                <a:schemeClr val="dk1"/>
              </a:solidFill>
              <a:latin typeface="Poppins"/>
              <a:ea typeface="Poppins"/>
              <a:cs typeface="Poppins"/>
              <a:sym typeface="Poppins"/>
            </a:endParaRPr>
          </a:p>
          <a:p>
            <a:pPr indent="0" lvl="0" marL="0" rtl="0" algn="l">
              <a:lnSpc>
                <a:spcPct val="190000"/>
              </a:lnSpc>
              <a:spcBef>
                <a:spcPts val="2300"/>
              </a:spcBef>
              <a:spcAft>
                <a:spcPts val="0"/>
              </a:spcAft>
              <a:buNone/>
            </a:pPr>
            <a:r>
              <a:rPr lang="en-GB" sz="1500">
                <a:solidFill>
                  <a:schemeClr val="dk1"/>
                </a:solidFill>
                <a:latin typeface="Poppins"/>
                <a:ea typeface="Poppins"/>
                <a:cs typeface="Poppins"/>
                <a:sym typeface="Poppins"/>
              </a:rPr>
              <a:t>In the present situation, testing needs assistance for accelerating delivery. The role of artificial intelligence to improve quality control can help us reach there. There is a need for change in the way quality assurance operates in organizations. Mainly, there are two driving forces to continue quality assurance service – one is the agility in the manner testing is done (i.e. constant quality assurance) and the second is the quicker time to market. For </a:t>
            </a:r>
            <a:r>
              <a:rPr lang="en-GB" sz="1500">
                <a:solidFill>
                  <a:srgbClr val="0092FF"/>
                </a:solidFill>
                <a:uFill>
                  <a:noFill/>
                </a:uFill>
                <a:latin typeface="Poppins"/>
                <a:ea typeface="Poppins"/>
                <a:cs typeface="Poppins"/>
                <a:sym typeface="Poppins"/>
                <a:hlinkClick r:id="rId2">
                  <a:extLst>
                    <a:ext uri="{A12FA001-AC4F-418D-AE19-62706E023703}">
                      <ahyp:hlinkClr val="tx"/>
                    </a:ext>
                  </a:extLst>
                </a:hlinkClick>
              </a:rPr>
              <a:t>QA testers</a:t>
            </a:r>
            <a:r>
              <a:rPr lang="en-GB" sz="1500">
                <a:solidFill>
                  <a:schemeClr val="dk1"/>
                </a:solidFill>
                <a:latin typeface="Poppins"/>
                <a:ea typeface="Poppins"/>
                <a:cs typeface="Poppins"/>
                <a:sym typeface="Poppins"/>
              </a:rPr>
              <a:t> to stay up with the </a:t>
            </a:r>
            <a:r>
              <a:rPr lang="en-GB" sz="1500">
                <a:solidFill>
                  <a:srgbClr val="0092FF"/>
                </a:solidFill>
                <a:uFill>
                  <a:noFill/>
                </a:uFill>
                <a:latin typeface="Poppins"/>
                <a:ea typeface="Poppins"/>
                <a:cs typeface="Poppins"/>
                <a:sym typeface="Poppins"/>
                <a:hlinkClick r:id="rId3">
                  <a:extLst>
                    <a:ext uri="{A12FA001-AC4F-418D-AE19-62706E023703}">
                      <ahyp:hlinkClr val="tx"/>
                    </a:ext>
                  </a:extLst>
                </a:hlinkClick>
              </a:rPr>
              <a:t>agile method of development</a:t>
            </a:r>
            <a:r>
              <a:rPr lang="en-GB" sz="1500">
                <a:solidFill>
                  <a:schemeClr val="dk1"/>
                </a:solidFill>
                <a:latin typeface="Poppins"/>
                <a:ea typeface="Poppins"/>
                <a:cs typeface="Poppins"/>
                <a:sym typeface="Poppins"/>
              </a:rPr>
              <a:t>, traditional test automation is not sufficient, thus making AI in test automation unavoidable.</a:t>
            </a:r>
            <a:endParaRPr sz="1500">
              <a:solidFill>
                <a:schemeClr val="dk1"/>
              </a:solidFill>
              <a:latin typeface="Poppins"/>
              <a:ea typeface="Poppins"/>
              <a:cs typeface="Poppins"/>
              <a:sym typeface="Poppins"/>
            </a:endParaRPr>
          </a:p>
          <a:p>
            <a:pPr indent="0" lvl="0" marL="0" rtl="0" algn="l">
              <a:lnSpc>
                <a:spcPct val="190000"/>
              </a:lnSpc>
              <a:spcBef>
                <a:spcPts val="2300"/>
              </a:spcBef>
              <a:spcAft>
                <a:spcPts val="0"/>
              </a:spcAft>
              <a:buNone/>
            </a:pPr>
            <a:r>
              <a:rPr lang="en-GB" sz="1500">
                <a:solidFill>
                  <a:schemeClr val="dk1"/>
                </a:solidFill>
                <a:latin typeface="Poppins"/>
                <a:ea typeface="Poppins"/>
                <a:cs typeface="Poppins"/>
                <a:sym typeface="Poppins"/>
              </a:rPr>
              <a:t>The </a:t>
            </a:r>
            <a:r>
              <a:rPr lang="en-GB" sz="1500">
                <a:solidFill>
                  <a:srgbClr val="0092FF"/>
                </a:solidFill>
                <a:uFill>
                  <a:noFill/>
                </a:uFill>
                <a:latin typeface="Poppins"/>
                <a:ea typeface="Poppins"/>
                <a:cs typeface="Poppins"/>
                <a:sym typeface="Poppins"/>
                <a:hlinkClick r:id="rId4">
                  <a:extLst>
                    <a:ext uri="{A12FA001-AC4F-418D-AE19-62706E023703}">
                      <ahyp:hlinkClr val="tx"/>
                    </a:ext>
                  </a:extLst>
                </a:hlinkClick>
              </a:rPr>
              <a:t>Quality Assurance strategies</a:t>
            </a:r>
            <a:r>
              <a:rPr lang="en-GB" sz="1500">
                <a:solidFill>
                  <a:schemeClr val="dk1"/>
                </a:solidFill>
                <a:latin typeface="Poppins"/>
                <a:ea typeface="Poppins"/>
                <a:cs typeface="Poppins"/>
                <a:sym typeface="Poppins"/>
              </a:rPr>
              <a:t> have changed in today’s time. The ones that existed back in the 1980s have crossed several strides to keep up with the changing requirements of the software development and delivery approaches and cycle. The present case, popularized as continuous testing, is dominated by the Agile and </a:t>
            </a:r>
            <a:r>
              <a:rPr lang="en-GB" sz="1500">
                <a:solidFill>
                  <a:srgbClr val="0092FF"/>
                </a:solidFill>
                <a:uFill>
                  <a:noFill/>
                </a:uFill>
                <a:latin typeface="Poppins"/>
                <a:ea typeface="Poppins"/>
                <a:cs typeface="Poppins"/>
                <a:sym typeface="Poppins"/>
                <a:hlinkClick r:id="rId5">
                  <a:extLst>
                    <a:ext uri="{A12FA001-AC4F-418D-AE19-62706E023703}">
                      <ahyp:hlinkClr val="tx"/>
                    </a:ext>
                  </a:extLst>
                </a:hlinkClick>
              </a:rPr>
              <a:t>CI/CD approach</a:t>
            </a:r>
            <a:r>
              <a:rPr lang="en-GB" sz="1500">
                <a:solidFill>
                  <a:schemeClr val="dk1"/>
                </a:solidFill>
                <a:latin typeface="Poppins"/>
                <a:ea typeface="Poppins"/>
                <a:cs typeface="Poppins"/>
                <a:sym typeface="Poppins"/>
              </a:rPr>
              <a:t>. </a:t>
            </a:r>
            <a:r>
              <a:rPr lang="en-GB" sz="1500">
                <a:solidFill>
                  <a:schemeClr val="dk1"/>
                </a:solidFill>
                <a:latin typeface="Poppins"/>
                <a:ea typeface="Poppins"/>
                <a:cs typeface="Poppins"/>
                <a:sym typeface="Poppins"/>
              </a:rPr>
              <a:t>Even after being denoted as one of the most developed stages of software testing using artificial intelligence, continuous testing brings some key challenges in Quality Assurance workflow processes:</a:t>
            </a:r>
            <a:endParaRPr sz="1500">
              <a:solidFill>
                <a:schemeClr val="dk1"/>
              </a:solidFill>
              <a:latin typeface="Poppins"/>
              <a:ea typeface="Poppins"/>
              <a:cs typeface="Poppins"/>
              <a:sym typeface="Poppins"/>
            </a:endParaRPr>
          </a:p>
          <a:p>
            <a:pPr indent="-323850" lvl="0" marL="457200" rtl="0" algn="l">
              <a:lnSpc>
                <a:spcPct val="190000"/>
              </a:lnSpc>
              <a:spcBef>
                <a:spcPts val="2300"/>
              </a:spcBef>
              <a:spcAft>
                <a:spcPts val="0"/>
              </a:spcAft>
              <a:buClr>
                <a:schemeClr val="dk1"/>
              </a:buClr>
              <a:buSzPts val="1500"/>
              <a:buFont typeface="Poppins"/>
              <a:buChar char="●"/>
            </a:pPr>
            <a:r>
              <a:rPr lang="en-GB" sz="1500">
                <a:solidFill>
                  <a:schemeClr val="dk1"/>
                </a:solidFill>
                <a:latin typeface="Poppins"/>
                <a:ea typeface="Poppins"/>
                <a:cs typeface="Poppins"/>
                <a:sym typeface="Poppins"/>
              </a:rPr>
              <a:t>Siloed automation</a:t>
            </a:r>
            <a:endParaRPr sz="1500">
              <a:solidFill>
                <a:schemeClr val="dk1"/>
              </a:solidFill>
              <a:latin typeface="Poppins"/>
              <a:ea typeface="Poppins"/>
              <a:cs typeface="Poppins"/>
              <a:sym typeface="Poppins"/>
            </a:endParaRPr>
          </a:p>
          <a:p>
            <a:pPr indent="-323850" lvl="0" marL="457200" rtl="0" algn="l">
              <a:lnSpc>
                <a:spcPct val="190000"/>
              </a:lnSpc>
              <a:spcBef>
                <a:spcPts val="0"/>
              </a:spcBef>
              <a:spcAft>
                <a:spcPts val="0"/>
              </a:spcAft>
              <a:buClr>
                <a:schemeClr val="dk1"/>
              </a:buClr>
              <a:buSzPts val="1500"/>
              <a:buFont typeface="Poppins"/>
              <a:buChar char="●"/>
            </a:pPr>
            <a:r>
              <a:rPr lang="en-GB" sz="1500">
                <a:solidFill>
                  <a:schemeClr val="dk1"/>
                </a:solidFill>
                <a:latin typeface="Poppins"/>
                <a:ea typeface="Poppins"/>
                <a:cs typeface="Poppins"/>
                <a:sym typeface="Poppins"/>
              </a:rPr>
              <a:t>Absence of end to end requirements visibility </a:t>
            </a:r>
            <a:endParaRPr sz="1500">
              <a:solidFill>
                <a:schemeClr val="dk1"/>
              </a:solidFill>
              <a:latin typeface="Poppins"/>
              <a:ea typeface="Poppins"/>
              <a:cs typeface="Poppins"/>
              <a:sym typeface="Poppins"/>
            </a:endParaRPr>
          </a:p>
          <a:p>
            <a:pPr indent="-323850" lvl="0" marL="457200" rtl="0" algn="l">
              <a:lnSpc>
                <a:spcPct val="190000"/>
              </a:lnSpc>
              <a:spcBef>
                <a:spcPts val="0"/>
              </a:spcBef>
              <a:spcAft>
                <a:spcPts val="0"/>
              </a:spcAft>
              <a:buClr>
                <a:schemeClr val="dk1"/>
              </a:buClr>
              <a:buSzPts val="1500"/>
              <a:buFont typeface="Poppins"/>
              <a:buChar char="●"/>
            </a:pPr>
            <a:r>
              <a:rPr lang="en-GB" sz="1500">
                <a:solidFill>
                  <a:schemeClr val="dk1"/>
                </a:solidFill>
                <a:latin typeface="Poppins"/>
                <a:ea typeface="Poppins"/>
                <a:cs typeface="Poppins"/>
                <a:sym typeface="Poppins"/>
              </a:rPr>
              <a:t>The high volume of test</a:t>
            </a:r>
            <a:endParaRPr sz="1500">
              <a:solidFill>
                <a:schemeClr val="dk1"/>
              </a:solidFill>
              <a:latin typeface="Poppins"/>
              <a:ea typeface="Poppins"/>
              <a:cs typeface="Poppins"/>
              <a:sym typeface="Poppins"/>
            </a:endParaRPr>
          </a:p>
          <a:p>
            <a:pPr indent="0" lvl="0" marL="0" rtl="0" algn="l">
              <a:lnSpc>
                <a:spcPct val="190000"/>
              </a:lnSpc>
              <a:spcBef>
                <a:spcPts val="3100"/>
              </a:spcBef>
              <a:spcAft>
                <a:spcPts val="0"/>
              </a:spcAft>
              <a:buNone/>
            </a:pPr>
            <a:r>
              <a:rPr lang="en-GB" sz="1500">
                <a:solidFill>
                  <a:schemeClr val="dk1"/>
                </a:solidFill>
                <a:latin typeface="Poppins"/>
                <a:ea typeface="Poppins"/>
                <a:cs typeface="Poppins"/>
                <a:sym typeface="Poppins"/>
              </a:rPr>
              <a:t>To solve these issues, the industry must move to autonomous testing which ensures a zero-touch QA. </a:t>
            </a:r>
            <a:endParaRPr sz="1500">
              <a:solidFill>
                <a:schemeClr val="dk1"/>
              </a:solidFill>
              <a:latin typeface="Poppins"/>
              <a:ea typeface="Poppins"/>
              <a:cs typeface="Poppins"/>
              <a:sym typeface="Poppins"/>
            </a:endParaRPr>
          </a:p>
          <a:p>
            <a:pPr indent="0" lvl="0" marL="0" rtl="0" algn="l">
              <a:spcBef>
                <a:spcPts val="3100"/>
              </a:spcBef>
              <a:spcAft>
                <a:spcPts val="0"/>
              </a:spcAft>
              <a:buClr>
                <a:schemeClr val="dk1"/>
              </a:buClr>
              <a:buSzPts val="1100"/>
              <a:buFont typeface="Arial"/>
              <a:buNone/>
            </a:pPr>
            <a:r>
              <a:t/>
            </a:r>
            <a:endParaRPr i="1"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b05e42fe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b05e42fe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rgbClr val="444444"/>
                </a:solidFill>
                <a:latin typeface="Poppins"/>
                <a:ea typeface="Poppins"/>
                <a:cs typeface="Poppins"/>
                <a:sym typeface="Poppins"/>
              </a:rPr>
              <a:t>Reuse Test Cases</a:t>
            </a:r>
            <a:br>
              <a:rPr lang="en-GB" sz="1500">
                <a:solidFill>
                  <a:srgbClr val="444444"/>
                </a:solidFill>
                <a:latin typeface="Poppins"/>
                <a:ea typeface="Poppins"/>
                <a:cs typeface="Poppins"/>
                <a:sym typeface="Poppins"/>
              </a:rPr>
            </a:br>
            <a:r>
              <a:rPr lang="en-GB" sz="1500">
                <a:solidFill>
                  <a:srgbClr val="444444"/>
                </a:solidFill>
                <a:latin typeface="Poppins"/>
                <a:ea typeface="Poppins"/>
                <a:cs typeface="Poppins"/>
                <a:sym typeface="Poppins"/>
              </a:rPr>
              <a:t>The complex process of developing well-written test cases and re-using them for future is made simpler through AI-based test automation tools.  AI-based testing tool inspects the application and gathers vital data through screenshots to measure load time, analyze basic UI elements and produce compelling test case suite.</a:t>
            </a:r>
            <a:endParaRPr sz="1500">
              <a:solidFill>
                <a:srgbClr val="444444"/>
              </a:solidFill>
              <a:latin typeface="Poppins"/>
              <a:ea typeface="Poppins"/>
              <a:cs typeface="Poppins"/>
              <a:sym typeface="Poppins"/>
            </a:endParaRPr>
          </a:p>
          <a:p>
            <a:pPr indent="0" lvl="0" marL="0" rtl="0" algn="l">
              <a:lnSpc>
                <a:spcPct val="115000"/>
              </a:lnSpc>
              <a:spcBef>
                <a:spcPts val="1500"/>
              </a:spcBef>
              <a:spcAft>
                <a:spcPts val="0"/>
              </a:spcAft>
              <a:buClr>
                <a:schemeClr val="dk1"/>
              </a:buClr>
              <a:buSzPts val="1100"/>
              <a:buFont typeface="Arial"/>
              <a:buNone/>
            </a:pPr>
            <a:r>
              <a:rPr b="1" lang="en-GB" sz="1500">
                <a:solidFill>
                  <a:srgbClr val="444444"/>
                </a:solidFill>
                <a:latin typeface="Poppins"/>
                <a:ea typeface="Poppins"/>
                <a:cs typeface="Poppins"/>
                <a:sym typeface="Poppins"/>
              </a:rPr>
              <a:t>Intelligent Requirement Gathering</a:t>
            </a:r>
            <a:br>
              <a:rPr lang="en-GB" sz="1500">
                <a:solidFill>
                  <a:srgbClr val="444444"/>
                </a:solidFill>
                <a:latin typeface="Poppins"/>
                <a:ea typeface="Poppins"/>
                <a:cs typeface="Poppins"/>
                <a:sym typeface="Poppins"/>
              </a:rPr>
            </a:br>
            <a:r>
              <a:rPr lang="en-GB" sz="1500">
                <a:solidFill>
                  <a:srgbClr val="444444"/>
                </a:solidFill>
                <a:latin typeface="Poppins"/>
                <a:ea typeface="Poppins"/>
                <a:cs typeface="Poppins"/>
                <a:sym typeface="Poppins"/>
              </a:rPr>
              <a:t>During requirements gathering, numerous manual functions like reporting, managing the impact of change and tracking approvals, impacts the project deliverables. AI-powered requirement gathering understands the limitations of complex systems and tracks key metrics and KPIs that can be used to predict quality and performance issues proactively.</a:t>
            </a:r>
            <a:endParaRPr sz="1500">
              <a:solidFill>
                <a:srgbClr val="444444"/>
              </a:solidFill>
              <a:latin typeface="Poppins"/>
              <a:ea typeface="Poppins"/>
              <a:cs typeface="Poppins"/>
              <a:sym typeface="Poppins"/>
            </a:endParaRPr>
          </a:p>
          <a:p>
            <a:pPr indent="0" lvl="0" marL="0" rtl="0" algn="l">
              <a:lnSpc>
                <a:spcPct val="115000"/>
              </a:lnSpc>
              <a:spcBef>
                <a:spcPts val="1500"/>
              </a:spcBef>
              <a:spcAft>
                <a:spcPts val="0"/>
              </a:spcAft>
              <a:buClr>
                <a:schemeClr val="dk1"/>
              </a:buClr>
              <a:buSzPts val="1100"/>
              <a:buFont typeface="Arial"/>
              <a:buNone/>
            </a:pPr>
            <a:r>
              <a:rPr b="1" lang="en-GB" sz="1500">
                <a:solidFill>
                  <a:srgbClr val="444444"/>
                </a:solidFill>
                <a:latin typeface="Poppins"/>
                <a:ea typeface="Poppins"/>
                <a:cs typeface="Poppins"/>
                <a:sym typeface="Poppins"/>
              </a:rPr>
              <a:t>Simplified Exploratory Testing</a:t>
            </a:r>
            <a:br>
              <a:rPr lang="en-GB" sz="1500">
                <a:solidFill>
                  <a:srgbClr val="444444"/>
                </a:solidFill>
                <a:latin typeface="Poppins"/>
                <a:ea typeface="Poppins"/>
                <a:cs typeface="Poppins"/>
                <a:sym typeface="Poppins"/>
              </a:rPr>
            </a:br>
            <a:r>
              <a:rPr lang="en-GB" sz="1500">
                <a:solidFill>
                  <a:srgbClr val="444444"/>
                </a:solidFill>
                <a:latin typeface="Poppins"/>
                <a:ea typeface="Poppins"/>
                <a:cs typeface="Poppins"/>
                <a:sym typeface="Poppins"/>
              </a:rPr>
              <a:t>Testing can be made more effective with fewer resources &amp; codes and maximize the device coverage in minimal time by using the AI-engineered approach. AI identifies scenarios easily through intelligent assistants that capture test data and user performances by steering through an application or system and record default test cases.</a:t>
            </a:r>
            <a:endParaRPr sz="1500">
              <a:solidFill>
                <a:srgbClr val="444444"/>
              </a:solidFill>
              <a:latin typeface="Poppins"/>
              <a:ea typeface="Poppins"/>
              <a:cs typeface="Poppins"/>
              <a:sym typeface="Poppins"/>
            </a:endParaRPr>
          </a:p>
          <a:p>
            <a:pPr indent="0" lvl="0" marL="0" rtl="0" algn="l">
              <a:lnSpc>
                <a:spcPct val="115000"/>
              </a:lnSpc>
              <a:spcBef>
                <a:spcPts val="1500"/>
              </a:spcBef>
              <a:spcAft>
                <a:spcPts val="0"/>
              </a:spcAft>
              <a:buClr>
                <a:schemeClr val="dk1"/>
              </a:buClr>
              <a:buSzPts val="1100"/>
              <a:buFont typeface="Arial"/>
              <a:buNone/>
            </a:pPr>
            <a:r>
              <a:rPr b="1" lang="en-GB" sz="1500">
                <a:solidFill>
                  <a:srgbClr val="444444"/>
                </a:solidFill>
                <a:latin typeface="Poppins"/>
                <a:ea typeface="Poppins"/>
                <a:cs typeface="Poppins"/>
                <a:sym typeface="Poppins"/>
              </a:rPr>
              <a:t>AI-Enabled Error Identification</a:t>
            </a:r>
            <a:br>
              <a:rPr lang="en-GB" sz="1500">
                <a:solidFill>
                  <a:srgbClr val="444444"/>
                </a:solidFill>
                <a:latin typeface="Poppins"/>
                <a:ea typeface="Poppins"/>
                <a:cs typeface="Poppins"/>
                <a:sym typeface="Poppins"/>
              </a:rPr>
            </a:br>
            <a:r>
              <a:rPr lang="en-GB" sz="1500">
                <a:solidFill>
                  <a:srgbClr val="444444"/>
                </a:solidFill>
                <a:latin typeface="Poppins"/>
                <a:ea typeface="Poppins"/>
                <a:cs typeface="Poppins"/>
                <a:sym typeface="Poppins"/>
              </a:rPr>
              <a:t>Leverage the AI-led QA to unearth defects beforehand, optimize testing and predict failure points, thus reducing the overall cost and achieving high customer satisfaction. Al-enabled performance analysis guarantees security of an application or system by identifying any potential attempts of unauthorized access to the system.</a:t>
            </a:r>
            <a:endParaRPr sz="1500">
              <a:solidFill>
                <a:srgbClr val="444444"/>
              </a:solidFill>
              <a:latin typeface="Poppins"/>
              <a:ea typeface="Poppins"/>
              <a:cs typeface="Poppins"/>
              <a:sym typeface="Poppins"/>
            </a:endParaRPr>
          </a:p>
          <a:p>
            <a:pPr indent="0" lvl="0" marL="0" rtl="0" algn="l">
              <a:lnSpc>
                <a:spcPct val="115000"/>
              </a:lnSpc>
              <a:spcBef>
                <a:spcPts val="1500"/>
              </a:spcBef>
              <a:spcAft>
                <a:spcPts val="0"/>
              </a:spcAft>
              <a:buClr>
                <a:schemeClr val="dk1"/>
              </a:buClr>
              <a:buSzPts val="1100"/>
              <a:buFont typeface="Arial"/>
              <a:buNone/>
            </a:pPr>
            <a:r>
              <a:rPr b="1" lang="en-GB" sz="1500">
                <a:solidFill>
                  <a:srgbClr val="444444"/>
                </a:solidFill>
                <a:latin typeface="Poppins"/>
                <a:ea typeface="Poppins"/>
                <a:cs typeface="Poppins"/>
                <a:sym typeface="Poppins"/>
              </a:rPr>
              <a:t>AI-powered Visual UI Testing &amp; Monitoring</a:t>
            </a:r>
            <a:br>
              <a:rPr lang="en-GB" sz="1500">
                <a:solidFill>
                  <a:srgbClr val="444444"/>
                </a:solidFill>
                <a:latin typeface="Poppins"/>
                <a:ea typeface="Poppins"/>
                <a:cs typeface="Poppins"/>
                <a:sym typeface="Poppins"/>
              </a:rPr>
            </a:br>
            <a:r>
              <a:rPr lang="en-GB" sz="1500">
                <a:solidFill>
                  <a:srgbClr val="444444"/>
                </a:solidFill>
                <a:latin typeface="Poppins"/>
                <a:ea typeface="Poppins"/>
                <a:cs typeface="Poppins"/>
                <a:sym typeface="Poppins"/>
              </a:rPr>
              <a:t>Artificial Intelligence amplifies test platform with Visual Testing proficiencies to support dev teams release visually perfect web apps with incomparable speed and quality. With the AI-powered monitoring techniques, analyzing outcomes of regression testing is simple, effective and effortless.</a:t>
            </a:r>
            <a:endParaRPr sz="1500">
              <a:solidFill>
                <a:srgbClr val="444444"/>
              </a:solidFill>
              <a:latin typeface="Poppins"/>
              <a:ea typeface="Poppins"/>
              <a:cs typeface="Poppins"/>
              <a:sym typeface="Poppins"/>
            </a:endParaRPr>
          </a:p>
          <a:p>
            <a:pPr indent="0" lvl="0" marL="0" rtl="0" algn="l">
              <a:lnSpc>
                <a:spcPct val="115000"/>
              </a:lnSpc>
              <a:spcBef>
                <a:spcPts val="1500"/>
              </a:spcBef>
              <a:spcAft>
                <a:spcPts val="0"/>
              </a:spcAft>
              <a:buClr>
                <a:schemeClr val="dk1"/>
              </a:buClr>
              <a:buSzPts val="1100"/>
              <a:buFont typeface="Arial"/>
              <a:buNone/>
            </a:pPr>
            <a:r>
              <a:rPr b="1" lang="en-GB" sz="1500">
                <a:solidFill>
                  <a:srgbClr val="444444"/>
                </a:solidFill>
                <a:latin typeface="Poppins"/>
                <a:ea typeface="Poppins"/>
                <a:cs typeface="Poppins"/>
                <a:sym typeface="Poppins"/>
              </a:rPr>
              <a:t>Maximum Code Coverage in Limited Time</a:t>
            </a:r>
            <a:br>
              <a:rPr lang="en-GB" sz="1500">
                <a:solidFill>
                  <a:srgbClr val="444444"/>
                </a:solidFill>
                <a:latin typeface="Poppins"/>
                <a:ea typeface="Poppins"/>
                <a:cs typeface="Poppins"/>
                <a:sym typeface="Poppins"/>
              </a:rPr>
            </a:br>
            <a:r>
              <a:rPr lang="en-GB" sz="1500">
                <a:solidFill>
                  <a:srgbClr val="444444"/>
                </a:solidFill>
                <a:latin typeface="Poppins"/>
                <a:ea typeface="Poppins"/>
                <a:cs typeface="Poppins"/>
                <a:sym typeface="Poppins"/>
              </a:rPr>
              <a:t>Maximum test coverage is achievable when test plan, test plan, test strategy test cases etc., are planned at an optimum level. The tests could be based on real-time interactions, user flows, keyword, interactions and data-driven approaches. Measuring test coverage with AI-based tools enables the businesses to achieve 100% code coverage.</a:t>
            </a:r>
            <a:endParaRPr sz="1500">
              <a:solidFill>
                <a:srgbClr val="444444"/>
              </a:solidFill>
              <a:latin typeface="Poppins"/>
              <a:ea typeface="Poppins"/>
              <a:cs typeface="Poppins"/>
              <a:sym typeface="Poppins"/>
            </a:endParaRPr>
          </a:p>
          <a:p>
            <a:pPr indent="0" lvl="0" marL="0" rtl="0" algn="l">
              <a:lnSpc>
                <a:spcPct val="115000"/>
              </a:lnSpc>
              <a:spcBef>
                <a:spcPts val="1500"/>
              </a:spcBef>
              <a:spcAft>
                <a:spcPts val="0"/>
              </a:spcAft>
              <a:buClr>
                <a:schemeClr val="dk1"/>
              </a:buClr>
              <a:buSzPts val="1100"/>
              <a:buFont typeface="Arial"/>
              <a:buNone/>
            </a:pPr>
            <a:r>
              <a:rPr b="1" lang="en-GB" sz="1500">
                <a:solidFill>
                  <a:srgbClr val="444444"/>
                </a:solidFill>
                <a:latin typeface="Poppins"/>
                <a:ea typeface="Poppins"/>
                <a:cs typeface="Poppins"/>
                <a:sym typeface="Poppins"/>
              </a:rPr>
              <a:t>Faster Decisions with AI</a:t>
            </a:r>
            <a:br>
              <a:rPr lang="en-GB" sz="1500">
                <a:solidFill>
                  <a:srgbClr val="444444"/>
                </a:solidFill>
                <a:latin typeface="Poppins"/>
                <a:ea typeface="Poppins"/>
                <a:cs typeface="Poppins"/>
                <a:sym typeface="Poppins"/>
              </a:rPr>
            </a:br>
            <a:r>
              <a:rPr lang="en-GB" sz="1500">
                <a:solidFill>
                  <a:srgbClr val="444444"/>
                </a:solidFill>
                <a:latin typeface="Poppins"/>
                <a:ea typeface="Poppins"/>
                <a:cs typeface="Poppins"/>
                <a:sym typeface="Poppins"/>
              </a:rPr>
              <a:t>AI can get into the depths of data and detect the root cause of issues impacting business performance. It enables analyzing customer data for optimal efficiency, improved innovative capabilities, fine-tune products and services, or better opportunities, hence significantly contributing towards streamlining decisions for better processes.</a:t>
            </a:r>
            <a:endParaRPr sz="1500">
              <a:solidFill>
                <a:srgbClr val="444444"/>
              </a:solidFill>
              <a:latin typeface="Poppins"/>
              <a:ea typeface="Poppins"/>
              <a:cs typeface="Poppins"/>
              <a:sym typeface="Poppins"/>
            </a:endParaRPr>
          </a:p>
          <a:p>
            <a:pPr indent="0" lvl="0" marL="0" rtl="0" algn="l">
              <a:spcBef>
                <a:spcPts val="1500"/>
              </a:spcBef>
              <a:spcAft>
                <a:spcPts val="0"/>
              </a:spcAft>
              <a:buNone/>
            </a:pPr>
            <a:r>
              <a:t/>
            </a:r>
            <a:endParaRPr i="1"/>
          </a:p>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0f035ed0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b0f035ed0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500">
                <a:solidFill>
                  <a:srgbClr val="14142B"/>
                </a:solidFill>
                <a:latin typeface="Poppins"/>
                <a:ea typeface="Poppins"/>
                <a:cs typeface="Poppins"/>
                <a:sym typeface="Poppins"/>
              </a:rPr>
              <a:t>The potential of Generative AI to revolutionize the Quality Assurance (QA) sector is substantial, offering an array of benefits that promise to significantly enhance testing processes. Yet, as with any transformative technology, the journey towards fully leveraging these advantages comes with its unique set of challenges. This calls for a more in-depth examination of the potential rewards and obstacles tied to the integration of Generative AI within QA workflows.</a:t>
            </a:r>
            <a:endParaRPr sz="1500">
              <a:solidFill>
                <a:srgbClr val="14142B"/>
              </a:solidFill>
              <a:latin typeface="Poppins"/>
              <a:ea typeface="Poppins"/>
              <a:cs typeface="Poppins"/>
              <a:sym typeface="Poppins"/>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b05e42fe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b05e42fe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Reduction in Manual Labor</a:t>
            </a:r>
            <a:r>
              <a:rPr lang="en-GB" sz="1500">
                <a:solidFill>
                  <a:srgbClr val="14142B"/>
                </a:solidFill>
                <a:latin typeface="Poppins"/>
                <a:ea typeface="Poppins"/>
                <a:cs typeface="Poppins"/>
                <a:sym typeface="Poppins"/>
              </a:rPr>
              <a:t>: A primary advantage of generative AI is its capability to automate the creation of tests, thus reducing the necessity for repetitive manual testing – which is especially beneficial for areas such as regression testing. This automation doesn’t just save valuable time and resources; it also allows QA professionals to focus more on complex tasks that require human intuition and creativity.</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Increased Test Coverage</a:t>
            </a:r>
            <a:r>
              <a:rPr lang="en-GB" sz="1500">
                <a:solidFill>
                  <a:srgbClr val="14142B"/>
                </a:solidFill>
                <a:latin typeface="Poppins"/>
                <a:ea typeface="Poppins"/>
                <a:cs typeface="Poppins"/>
                <a:sym typeface="Poppins"/>
              </a:rPr>
              <a:t>: Generative AI can create a wide range of test scenarios, covering more ground than traditional methods. This ability to comprehensively scan the software helps unearth bugs and vulnerabilities that might otherwise slip through, thus increasing the software’s reliability and robustness.</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Consistency in Test Quality</a:t>
            </a:r>
            <a:r>
              <a:rPr lang="en-GB" sz="1500">
                <a:solidFill>
                  <a:srgbClr val="14142B"/>
                </a:solidFill>
                <a:latin typeface="Poppins"/>
                <a:ea typeface="Poppins"/>
                <a:cs typeface="Poppins"/>
                <a:sym typeface="Poppins"/>
              </a:rPr>
              <a:t>: Generative AI provides a level of consistency that’s challenging to achieve manually. By leveraging AI, businesses can maintain a high standard of test cases, thereby minimizing human errors often associated with repetitive tasks.</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Continual Learning and Improvement</a:t>
            </a:r>
            <a:r>
              <a:rPr lang="en-GB" sz="1500">
                <a:solidFill>
                  <a:srgbClr val="14142B"/>
                </a:solidFill>
                <a:latin typeface="Poppins"/>
                <a:ea typeface="Poppins"/>
                <a:cs typeface="Poppins"/>
                <a:sym typeface="Poppins"/>
              </a:rPr>
              <a:t>: AI models, including generative ones, learn and improve over time. As the AI is exposed to more scenarios, it becomes better at creating tests that accurately reflect the system’s behavior.</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Integration with Continuous Integration/Continuous Deployment (CI/CD) pipelines</a:t>
            </a:r>
            <a:r>
              <a:rPr lang="en-GB" sz="1500">
                <a:solidFill>
                  <a:srgbClr val="14142B"/>
                </a:solidFill>
                <a:latin typeface="Poppins"/>
                <a:ea typeface="Poppins"/>
                <a:cs typeface="Poppins"/>
                <a:sym typeface="Poppins"/>
              </a:rPr>
              <a:t>: Generative AI can be a game-changer when it comes to implementing DevOps practices. Its ability to swiftly generate tests makes it a perfect fit for CI/CD pipelines, enhancing the speed and efficiency of software development and delivery.</a:t>
            </a:r>
            <a:endParaRPr i="1" sz="1600">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b05e42fe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b05e42fe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b05e42fe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b05e42fe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Irrelevant Tests</a:t>
            </a:r>
            <a:r>
              <a:rPr lang="en-GB" sz="1500">
                <a:solidFill>
                  <a:srgbClr val="14142B"/>
                </a:solidFill>
                <a:latin typeface="Poppins"/>
                <a:ea typeface="Poppins"/>
                <a:cs typeface="Poppins"/>
                <a:sym typeface="Poppins"/>
              </a:rPr>
              <a:t>: One of the primary challenges is that generative AI may create irrelevant or nonsensical tests, primarily due to its limitations in comprehending context or the intricacies of a complex software system.</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Computational Requirements</a:t>
            </a:r>
            <a:r>
              <a:rPr lang="en-GB" sz="1500">
                <a:solidFill>
                  <a:srgbClr val="14142B"/>
                </a:solidFill>
                <a:latin typeface="Poppins"/>
                <a:ea typeface="Poppins"/>
                <a:cs typeface="Poppins"/>
                <a:sym typeface="Poppins"/>
              </a:rPr>
              <a:t>: Generative AI, particularly models like GANs or large Transformers, require substantial computational resources for training and operation. This can be a hurdle, especially for smaller organizations with limited resources.</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Adaptation to New Workflows</a:t>
            </a:r>
            <a:r>
              <a:rPr lang="en-GB" sz="1500">
                <a:solidFill>
                  <a:srgbClr val="14142B"/>
                </a:solidFill>
                <a:latin typeface="Poppins"/>
                <a:ea typeface="Poppins"/>
                <a:cs typeface="Poppins"/>
                <a:sym typeface="Poppins"/>
              </a:rPr>
              <a:t>: The integration of generative AI into QA necessitates changes in traditional workflows. Existing teams may require training to effectively utilize AI-based tools, and there could be resistance to such changes.</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Dependence on Quality Training Data</a:t>
            </a:r>
            <a:r>
              <a:rPr lang="en-GB" sz="1500">
                <a:solidFill>
                  <a:srgbClr val="14142B"/>
                </a:solidFill>
                <a:latin typeface="Poppins"/>
                <a:ea typeface="Poppins"/>
                <a:cs typeface="Poppins"/>
                <a:sym typeface="Poppins"/>
              </a:rPr>
              <a:t>: The effectiveness of generative AI is heavily dependent on the quality and diversity of the training data. Poor or biased data can result in inaccurate tests, making data collection and management a significant challenge.</a:t>
            </a:r>
            <a:endParaRPr sz="1500">
              <a:solidFill>
                <a:srgbClr val="14142B"/>
              </a:solidFill>
              <a:latin typeface="Poppins"/>
              <a:ea typeface="Poppins"/>
              <a:cs typeface="Poppins"/>
              <a:sym typeface="Poppins"/>
            </a:endParaRPr>
          </a:p>
          <a:p>
            <a:pPr indent="-323850" lvl="0" marL="457200" rtl="0" algn="l">
              <a:lnSpc>
                <a:spcPct val="115000"/>
              </a:lnSpc>
              <a:spcBef>
                <a:spcPts val="0"/>
              </a:spcBef>
              <a:spcAft>
                <a:spcPts val="0"/>
              </a:spcAft>
              <a:buClr>
                <a:srgbClr val="14142B"/>
              </a:buClr>
              <a:buSzPts val="1500"/>
              <a:buFont typeface="Roboto"/>
              <a:buAutoNum type="arabicPeriod"/>
            </a:pPr>
            <a:r>
              <a:rPr b="1" lang="en-GB" sz="1500">
                <a:solidFill>
                  <a:srgbClr val="14142B"/>
                </a:solidFill>
                <a:latin typeface="Poppins"/>
                <a:ea typeface="Poppins"/>
                <a:cs typeface="Poppins"/>
                <a:sym typeface="Poppins"/>
              </a:rPr>
              <a:t>Interpreting AI-Generated Tests</a:t>
            </a:r>
            <a:r>
              <a:rPr lang="en-GB" sz="1500">
                <a:solidFill>
                  <a:srgbClr val="14142B"/>
                </a:solidFill>
                <a:latin typeface="Poppins"/>
                <a:ea typeface="Poppins"/>
                <a:cs typeface="Poppins"/>
                <a:sym typeface="Poppins"/>
              </a:rPr>
              <a:t>: While AI can generate tests, understanding and interpreting these tests, especially when they fail, can be challenging. This could necessitate additional tools or skills to decipher the AI’s output effectively.</a:t>
            </a:r>
            <a:endParaRPr sz="1500">
              <a:solidFill>
                <a:srgbClr val="14142B"/>
              </a:solidFill>
              <a:latin typeface="Poppins"/>
              <a:ea typeface="Poppins"/>
              <a:cs typeface="Poppins"/>
              <a:sym typeface="Poppins"/>
            </a:endParaRPr>
          </a:p>
          <a:p>
            <a:pPr indent="0" lvl="0" marL="0" rtl="0" algn="l">
              <a:lnSpc>
                <a:spcPct val="115000"/>
              </a:lnSpc>
              <a:spcBef>
                <a:spcPts val="2300"/>
              </a:spcBef>
              <a:spcAft>
                <a:spcPts val="0"/>
              </a:spcAft>
              <a:buClr>
                <a:schemeClr val="dk1"/>
              </a:buClr>
              <a:buSzPts val="1100"/>
              <a:buFont typeface="Arial"/>
              <a:buNone/>
            </a:pPr>
            <a:r>
              <a:rPr lang="en-GB" sz="1500">
                <a:solidFill>
                  <a:srgbClr val="14142B"/>
                </a:solidFill>
                <a:latin typeface="Poppins"/>
                <a:ea typeface="Poppins"/>
                <a:cs typeface="Poppins"/>
                <a:sym typeface="Poppins"/>
              </a:rPr>
              <a:t>Navigating these potential obstacles requires a thoughtful approach to integrating Generative AI within QA workflows, along with ongoing adaptation as technology continues to evolve. Despite the challenges, the benefits that Generative AI offers to QA testing are immense, pointing towards a future where the synergy between AI and human testers will create a more robust, efficient, and innovative software testing paradigm.</a:t>
            </a:r>
            <a:endParaRPr sz="1500">
              <a:solidFill>
                <a:srgbClr val="14142B"/>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t/>
            </a:r>
            <a:endParaRPr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Cover">
  <p:cSld name="TITLE SLIDE NAVY">
    <p:bg>
      <p:bgPr>
        <a:solidFill>
          <a:schemeClr val="dk1"/>
        </a:solid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0" l="49" r="49" t="0"/>
          <a:stretch/>
        </p:blipFill>
        <p:spPr>
          <a:xfrm>
            <a:off x="720000" y="4391003"/>
            <a:ext cx="937896" cy="292975"/>
          </a:xfrm>
          <a:prstGeom prst="rect">
            <a:avLst/>
          </a:prstGeom>
          <a:noFill/>
          <a:ln>
            <a:noFill/>
          </a:ln>
        </p:spPr>
      </p:pic>
      <p:sp>
        <p:nvSpPr>
          <p:cNvPr id="8" name="Google Shape;8;p2"/>
          <p:cNvSpPr txBox="1"/>
          <p:nvPr>
            <p:ph type="title"/>
          </p:nvPr>
        </p:nvSpPr>
        <p:spPr>
          <a:xfrm>
            <a:off x="609604" y="1224511"/>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10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Quote Magenta">
  <p:cSld name="TITLE SLIDE MAG_1_1_1_1_1_1_1_1">
    <p:bg>
      <p:bgPr>
        <a:solidFill>
          <a:schemeClr val="accent2"/>
        </a:solidFill>
      </p:bgPr>
    </p:bg>
    <p:spTree>
      <p:nvGrpSpPr>
        <p:cNvPr id="31" name="Shape 31"/>
        <p:cNvGrpSpPr/>
        <p:nvPr/>
      </p:nvGrpSpPr>
      <p:grpSpPr>
        <a:xfrm>
          <a:off x="0" y="0"/>
          <a:ext cx="0" cy="0"/>
          <a:chOff x="0" y="0"/>
          <a:chExt cx="0" cy="0"/>
        </a:xfrm>
      </p:grpSpPr>
      <p:sp>
        <p:nvSpPr>
          <p:cNvPr id="32" name="Google Shape;32;p11"/>
          <p:cNvSpPr txBox="1"/>
          <p:nvPr>
            <p:ph type="title"/>
          </p:nvPr>
        </p:nvSpPr>
        <p:spPr>
          <a:xfrm>
            <a:off x="611994" y="1255456"/>
            <a:ext cx="52722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11"/>
          <p:cNvSpPr/>
          <p:nvPr/>
        </p:nvSpPr>
        <p:spPr>
          <a:xfrm>
            <a:off x="720000" y="863500"/>
            <a:ext cx="622662" cy="432977"/>
          </a:xfrm>
          <a:custGeom>
            <a:rect b="b" l="l" r="r" t="t"/>
            <a:pathLst>
              <a:path extrusionOk="0" h="639080" w="919058">
                <a:moveTo>
                  <a:pt x="665455" y="0"/>
                </a:moveTo>
                <a:lnTo>
                  <a:pt x="919058" y="0"/>
                </a:lnTo>
                <a:lnTo>
                  <a:pt x="673570" y="257660"/>
                </a:lnTo>
                <a:cubicBezTo>
                  <a:pt x="781098" y="259689"/>
                  <a:pt x="848049" y="332727"/>
                  <a:pt x="848049" y="452428"/>
                </a:cubicBezTo>
                <a:cubicBezTo>
                  <a:pt x="848049" y="572128"/>
                  <a:pt x="777040" y="639080"/>
                  <a:pt x="653282" y="639080"/>
                </a:cubicBezTo>
                <a:cubicBezTo>
                  <a:pt x="525466" y="639080"/>
                  <a:pt x="454457" y="572128"/>
                  <a:pt x="454457" y="452428"/>
                </a:cubicBezTo>
                <a:cubicBezTo>
                  <a:pt x="454457" y="415909"/>
                  <a:pt x="458515" y="369246"/>
                  <a:pt x="507207" y="282006"/>
                </a:cubicBezTo>
                <a:close/>
                <a:moveTo>
                  <a:pt x="210997" y="0"/>
                </a:moveTo>
                <a:lnTo>
                  <a:pt x="464600" y="0"/>
                </a:lnTo>
                <a:lnTo>
                  <a:pt x="219113" y="257660"/>
                </a:lnTo>
                <a:cubicBezTo>
                  <a:pt x="326640" y="259689"/>
                  <a:pt x="393591" y="332727"/>
                  <a:pt x="393591" y="452428"/>
                </a:cubicBezTo>
                <a:cubicBezTo>
                  <a:pt x="393591" y="572128"/>
                  <a:pt x="322583" y="639080"/>
                  <a:pt x="198824" y="639080"/>
                </a:cubicBezTo>
                <a:cubicBezTo>
                  <a:pt x="71009" y="639080"/>
                  <a:pt x="0" y="572128"/>
                  <a:pt x="0" y="452428"/>
                </a:cubicBezTo>
                <a:cubicBezTo>
                  <a:pt x="0" y="415909"/>
                  <a:pt x="4057" y="369246"/>
                  <a:pt x="52749" y="28200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19152F"/>
              </a:buClr>
              <a:buSzPts val="2667"/>
              <a:buFont typeface="Arial"/>
              <a:buNone/>
            </a:pPr>
            <a:r>
              <a:t/>
            </a:r>
            <a:endParaRPr sz="2667">
              <a:solidFill>
                <a:srgbClr val="19152F"/>
              </a:solidFill>
              <a:latin typeface="Poppins"/>
              <a:ea typeface="Poppins"/>
              <a:cs typeface="Poppins"/>
              <a:sym typeface="Poppins"/>
            </a:endParaRPr>
          </a:p>
        </p:txBody>
      </p:sp>
      <p:sp>
        <p:nvSpPr>
          <p:cNvPr id="34" name="Google Shape;34;p11"/>
          <p:cNvSpPr txBox="1"/>
          <p:nvPr>
            <p:ph idx="2" type="title"/>
          </p:nvPr>
        </p:nvSpPr>
        <p:spPr>
          <a:xfrm>
            <a:off x="609600" y="3068550"/>
            <a:ext cx="3052200" cy="985200"/>
          </a:xfrm>
          <a:prstGeom prst="rect">
            <a:avLst/>
          </a:prstGeom>
          <a:noFill/>
          <a:ln>
            <a:noFill/>
          </a:ln>
        </p:spPr>
        <p:txBody>
          <a:bodyPr anchorCtr="0" anchor="t" bIns="91425" lIns="91425" spcFirstLastPara="1" rIns="91425" wrap="square" tIns="91425">
            <a:noAutofit/>
          </a:bodyPr>
          <a:lstStyle>
            <a:lvl1pPr indent="-101600" lvl="0" marL="0" marR="0" rtl="0" algn="l">
              <a:lnSpc>
                <a:spcPct val="100000"/>
              </a:lnSpc>
              <a:spcBef>
                <a:spcPts val="0"/>
              </a:spcBef>
              <a:spcAft>
                <a:spcPts val="0"/>
              </a:spcAft>
              <a:buClr>
                <a:schemeClr val="dk1"/>
              </a:buClr>
              <a:buSzPts val="1600"/>
              <a:buNone/>
              <a:defRPr b="1" sz="1600">
                <a:solidFill>
                  <a:schemeClr val="dk1"/>
                </a:solidFill>
                <a:latin typeface="Poppins"/>
                <a:ea typeface="Poppins"/>
                <a:cs typeface="Poppins"/>
                <a:sym typeface="Poppins"/>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Quote Navy">
  <p:cSld name="TITLE SLIDE MAG_1_1_1_1_1_1_1_1_1_1_1">
    <p:bg>
      <p:bgPr>
        <a:solidFill>
          <a:schemeClr val="accent1"/>
        </a:solidFill>
      </p:bgPr>
    </p:bg>
    <p:spTree>
      <p:nvGrpSpPr>
        <p:cNvPr id="35" name="Shape 35"/>
        <p:cNvGrpSpPr/>
        <p:nvPr/>
      </p:nvGrpSpPr>
      <p:grpSpPr>
        <a:xfrm>
          <a:off x="0" y="0"/>
          <a:ext cx="0" cy="0"/>
          <a:chOff x="0" y="0"/>
          <a:chExt cx="0" cy="0"/>
        </a:xfrm>
      </p:grpSpPr>
      <p:sp>
        <p:nvSpPr>
          <p:cNvPr id="36" name="Google Shape;36;p12"/>
          <p:cNvSpPr txBox="1"/>
          <p:nvPr>
            <p:ph type="title"/>
          </p:nvPr>
        </p:nvSpPr>
        <p:spPr>
          <a:xfrm>
            <a:off x="611994" y="1255456"/>
            <a:ext cx="52722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12"/>
          <p:cNvSpPr/>
          <p:nvPr/>
        </p:nvSpPr>
        <p:spPr>
          <a:xfrm>
            <a:off x="720000" y="863500"/>
            <a:ext cx="622662" cy="432977"/>
          </a:xfrm>
          <a:custGeom>
            <a:rect b="b" l="l" r="r" t="t"/>
            <a:pathLst>
              <a:path extrusionOk="0" h="639080" w="919058">
                <a:moveTo>
                  <a:pt x="665455" y="0"/>
                </a:moveTo>
                <a:lnTo>
                  <a:pt x="919058" y="0"/>
                </a:lnTo>
                <a:lnTo>
                  <a:pt x="673570" y="257660"/>
                </a:lnTo>
                <a:cubicBezTo>
                  <a:pt x="781098" y="259689"/>
                  <a:pt x="848049" y="332727"/>
                  <a:pt x="848049" y="452428"/>
                </a:cubicBezTo>
                <a:cubicBezTo>
                  <a:pt x="848049" y="572128"/>
                  <a:pt x="777040" y="639080"/>
                  <a:pt x="653282" y="639080"/>
                </a:cubicBezTo>
                <a:cubicBezTo>
                  <a:pt x="525466" y="639080"/>
                  <a:pt x="454457" y="572128"/>
                  <a:pt x="454457" y="452428"/>
                </a:cubicBezTo>
                <a:cubicBezTo>
                  <a:pt x="454457" y="415909"/>
                  <a:pt x="458515" y="369246"/>
                  <a:pt x="507207" y="282006"/>
                </a:cubicBezTo>
                <a:close/>
                <a:moveTo>
                  <a:pt x="210997" y="0"/>
                </a:moveTo>
                <a:lnTo>
                  <a:pt x="464600" y="0"/>
                </a:lnTo>
                <a:lnTo>
                  <a:pt x="219113" y="257660"/>
                </a:lnTo>
                <a:cubicBezTo>
                  <a:pt x="326640" y="259689"/>
                  <a:pt x="393591" y="332727"/>
                  <a:pt x="393591" y="452428"/>
                </a:cubicBezTo>
                <a:cubicBezTo>
                  <a:pt x="393591" y="572128"/>
                  <a:pt x="322583" y="639080"/>
                  <a:pt x="198824" y="639080"/>
                </a:cubicBezTo>
                <a:cubicBezTo>
                  <a:pt x="71009" y="639080"/>
                  <a:pt x="0" y="572128"/>
                  <a:pt x="0" y="452428"/>
                </a:cubicBezTo>
                <a:cubicBezTo>
                  <a:pt x="0" y="415909"/>
                  <a:pt x="4057" y="369246"/>
                  <a:pt x="52749" y="28200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19152F"/>
              </a:buClr>
              <a:buSzPts val="2667"/>
              <a:buFont typeface="Arial"/>
              <a:buNone/>
            </a:pPr>
            <a:r>
              <a:t/>
            </a:r>
            <a:endParaRPr sz="2667">
              <a:solidFill>
                <a:srgbClr val="19152F"/>
              </a:solidFill>
              <a:latin typeface="Poppins"/>
              <a:ea typeface="Poppins"/>
              <a:cs typeface="Poppins"/>
              <a:sym typeface="Poppins"/>
            </a:endParaRPr>
          </a:p>
        </p:txBody>
      </p:sp>
      <p:sp>
        <p:nvSpPr>
          <p:cNvPr id="38" name="Google Shape;38;p12"/>
          <p:cNvSpPr txBox="1"/>
          <p:nvPr>
            <p:ph idx="2" type="title"/>
          </p:nvPr>
        </p:nvSpPr>
        <p:spPr>
          <a:xfrm>
            <a:off x="609600" y="3068550"/>
            <a:ext cx="3052200" cy="985200"/>
          </a:xfrm>
          <a:prstGeom prst="rect">
            <a:avLst/>
          </a:prstGeom>
          <a:noFill/>
          <a:ln>
            <a:noFill/>
          </a:ln>
        </p:spPr>
        <p:txBody>
          <a:bodyPr anchorCtr="0" anchor="t" bIns="91425" lIns="91425" spcFirstLastPara="1" rIns="91425" wrap="square" tIns="91425">
            <a:noAutofit/>
          </a:bodyPr>
          <a:lstStyle>
            <a:lvl1pPr indent="-101600" lvl="0" marL="0" marR="0" rtl="0" algn="l">
              <a:lnSpc>
                <a:spcPct val="100000"/>
              </a:lnSpc>
              <a:spcBef>
                <a:spcPts val="0"/>
              </a:spcBef>
              <a:spcAft>
                <a:spcPts val="0"/>
              </a:spcAft>
              <a:buClr>
                <a:schemeClr val="accent2"/>
              </a:buClr>
              <a:buSzPts val="1600"/>
              <a:buNone/>
              <a:defRPr b="1" sz="1600">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Big Stat Magenta">
  <p:cSld name="TITLE SLIDE MAG_1_1_1_1_1_1_1_1_2">
    <p:bg>
      <p:bgPr>
        <a:solidFill>
          <a:schemeClr val="accent2"/>
        </a:solidFill>
      </p:bgPr>
    </p:bg>
    <p:spTree>
      <p:nvGrpSpPr>
        <p:cNvPr id="39" name="Shape 39"/>
        <p:cNvGrpSpPr/>
        <p:nvPr/>
      </p:nvGrpSpPr>
      <p:grpSpPr>
        <a:xfrm>
          <a:off x="0" y="0"/>
          <a:ext cx="0" cy="0"/>
          <a:chOff x="0" y="0"/>
          <a:chExt cx="0" cy="0"/>
        </a:xfrm>
      </p:grpSpPr>
      <p:sp>
        <p:nvSpPr>
          <p:cNvPr id="40" name="Google Shape;40;p13"/>
          <p:cNvSpPr txBox="1"/>
          <p:nvPr>
            <p:ph type="title"/>
          </p:nvPr>
        </p:nvSpPr>
        <p:spPr>
          <a:xfrm>
            <a:off x="611994" y="902206"/>
            <a:ext cx="5272200" cy="1770000"/>
          </a:xfrm>
          <a:prstGeom prst="rect">
            <a:avLst/>
          </a:prstGeom>
          <a:noFill/>
          <a:ln>
            <a:noFill/>
          </a:ln>
        </p:spPr>
        <p:txBody>
          <a:bodyPr anchorCtr="0" anchor="t" bIns="91425" lIns="91425" spcFirstLastPara="1" rIns="91425" wrap="square" tIns="91425">
            <a:noAutofit/>
          </a:bodyPr>
          <a:lstStyle>
            <a:lvl1pPr indent="-635000" lvl="0" marL="0" marR="0" rtl="0" algn="l">
              <a:lnSpc>
                <a:spcPct val="100000"/>
              </a:lnSpc>
              <a:spcBef>
                <a:spcPts val="0"/>
              </a:spcBef>
              <a:spcAft>
                <a:spcPts val="0"/>
              </a:spcAft>
              <a:buSzPts val="10000"/>
              <a:buNone/>
              <a:defRPr b="1" sz="10000">
                <a:solidFill>
                  <a:schemeClr val="lt1"/>
                </a:solidFill>
                <a:latin typeface="Poppins"/>
                <a:ea typeface="Poppins"/>
                <a:cs typeface="Poppins"/>
                <a:sym typeface="Poppins"/>
              </a:defRPr>
            </a:lvl1pPr>
            <a:lvl2pPr lvl="1" rtl="0">
              <a:spcBef>
                <a:spcPts val="0"/>
              </a:spcBef>
              <a:spcAft>
                <a:spcPts val="0"/>
              </a:spcAft>
              <a:buSzPts val="10000"/>
              <a:buNone/>
              <a:defRPr sz="10000"/>
            </a:lvl2pPr>
            <a:lvl3pPr lvl="2" rtl="0">
              <a:spcBef>
                <a:spcPts val="0"/>
              </a:spcBef>
              <a:spcAft>
                <a:spcPts val="0"/>
              </a:spcAft>
              <a:buSzPts val="10000"/>
              <a:buNone/>
              <a:defRPr sz="10000"/>
            </a:lvl3pPr>
            <a:lvl4pPr lvl="3" rtl="0">
              <a:spcBef>
                <a:spcPts val="0"/>
              </a:spcBef>
              <a:spcAft>
                <a:spcPts val="0"/>
              </a:spcAft>
              <a:buSzPts val="10000"/>
              <a:buNone/>
              <a:defRPr sz="10000"/>
            </a:lvl4pPr>
            <a:lvl5pPr lvl="4" rtl="0">
              <a:spcBef>
                <a:spcPts val="0"/>
              </a:spcBef>
              <a:spcAft>
                <a:spcPts val="0"/>
              </a:spcAft>
              <a:buSzPts val="10000"/>
              <a:buNone/>
              <a:defRPr sz="10000"/>
            </a:lvl5pPr>
            <a:lvl6pPr lvl="5" rtl="0">
              <a:spcBef>
                <a:spcPts val="0"/>
              </a:spcBef>
              <a:spcAft>
                <a:spcPts val="0"/>
              </a:spcAft>
              <a:buSzPts val="10000"/>
              <a:buNone/>
              <a:defRPr sz="10000"/>
            </a:lvl6pPr>
            <a:lvl7pPr lvl="6" rtl="0">
              <a:spcBef>
                <a:spcPts val="0"/>
              </a:spcBef>
              <a:spcAft>
                <a:spcPts val="0"/>
              </a:spcAft>
              <a:buSzPts val="10000"/>
              <a:buNone/>
              <a:defRPr sz="10000"/>
            </a:lvl7pPr>
            <a:lvl8pPr lvl="7" rtl="0">
              <a:spcBef>
                <a:spcPts val="0"/>
              </a:spcBef>
              <a:spcAft>
                <a:spcPts val="0"/>
              </a:spcAft>
              <a:buSzPts val="10000"/>
              <a:buNone/>
              <a:defRPr sz="10000"/>
            </a:lvl8pPr>
            <a:lvl9pPr lvl="8" rtl="0">
              <a:spcBef>
                <a:spcPts val="0"/>
              </a:spcBef>
              <a:spcAft>
                <a:spcPts val="0"/>
              </a:spcAft>
              <a:buSzPts val="10000"/>
              <a:buNone/>
              <a:defRPr sz="10000"/>
            </a:lvl9pPr>
          </a:lstStyle>
          <a:p/>
        </p:txBody>
      </p:sp>
      <p:sp>
        <p:nvSpPr>
          <p:cNvPr id="41" name="Google Shape;41;p13"/>
          <p:cNvSpPr txBox="1"/>
          <p:nvPr>
            <p:ph idx="2" type="title"/>
          </p:nvPr>
        </p:nvSpPr>
        <p:spPr>
          <a:xfrm>
            <a:off x="609600" y="2306550"/>
            <a:ext cx="3962400" cy="985200"/>
          </a:xfrm>
          <a:prstGeom prst="rect">
            <a:avLst/>
          </a:prstGeom>
          <a:noFill/>
          <a:ln>
            <a:noFill/>
          </a:ln>
        </p:spPr>
        <p:txBody>
          <a:bodyPr anchorCtr="0" anchor="t" bIns="91425" lIns="91425" spcFirstLastPara="1" rIns="91425" wrap="square" tIns="91425">
            <a:noAutofit/>
          </a:bodyPr>
          <a:lstStyle>
            <a:lvl1pPr indent="-177800" lvl="0" marL="0" marR="0" rtl="0" algn="l">
              <a:lnSpc>
                <a:spcPct val="100000"/>
              </a:lnSpc>
              <a:spcBef>
                <a:spcPts val="0"/>
              </a:spcBef>
              <a:spcAft>
                <a:spcPts val="0"/>
              </a:spcAft>
              <a:buClr>
                <a:schemeClr val="lt1"/>
              </a:buClr>
              <a:buSzPts val="2800"/>
              <a:buNone/>
              <a:defRPr b="1" sz="2800">
                <a:solidFill>
                  <a:schemeClr val="lt1"/>
                </a:solidFill>
                <a:latin typeface="Poppins"/>
                <a:ea typeface="Poppins"/>
                <a:cs typeface="Poppins"/>
                <a:sym typeface="Poppins"/>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Big Stat Navy">
  <p:cSld name="TITLE SLIDE MAG_1_1_1_1_1_1_1_1_2_1">
    <p:bg>
      <p:bgPr>
        <a:solidFill>
          <a:schemeClr val="dk1"/>
        </a:solidFill>
      </p:bgPr>
    </p:bg>
    <p:spTree>
      <p:nvGrpSpPr>
        <p:cNvPr id="42" name="Shape 42"/>
        <p:cNvGrpSpPr/>
        <p:nvPr/>
      </p:nvGrpSpPr>
      <p:grpSpPr>
        <a:xfrm>
          <a:off x="0" y="0"/>
          <a:ext cx="0" cy="0"/>
          <a:chOff x="0" y="0"/>
          <a:chExt cx="0" cy="0"/>
        </a:xfrm>
      </p:grpSpPr>
      <p:sp>
        <p:nvSpPr>
          <p:cNvPr id="43" name="Google Shape;43;p14"/>
          <p:cNvSpPr txBox="1"/>
          <p:nvPr>
            <p:ph type="title"/>
          </p:nvPr>
        </p:nvSpPr>
        <p:spPr>
          <a:xfrm>
            <a:off x="611994" y="902206"/>
            <a:ext cx="5272200" cy="1770000"/>
          </a:xfrm>
          <a:prstGeom prst="rect">
            <a:avLst/>
          </a:prstGeom>
          <a:noFill/>
          <a:ln>
            <a:noFill/>
          </a:ln>
        </p:spPr>
        <p:txBody>
          <a:bodyPr anchorCtr="0" anchor="t" bIns="91425" lIns="91425" spcFirstLastPara="1" rIns="91425" wrap="square" tIns="91425">
            <a:noAutofit/>
          </a:bodyPr>
          <a:lstStyle>
            <a:lvl1pPr indent="-635000" lvl="0" marL="0" marR="0" rtl="0" algn="l">
              <a:lnSpc>
                <a:spcPct val="100000"/>
              </a:lnSpc>
              <a:spcBef>
                <a:spcPts val="0"/>
              </a:spcBef>
              <a:spcAft>
                <a:spcPts val="0"/>
              </a:spcAft>
              <a:buSzPts val="10000"/>
              <a:buNone/>
              <a:defRPr b="1" sz="10000">
                <a:solidFill>
                  <a:schemeClr val="lt1"/>
                </a:solidFill>
                <a:latin typeface="Poppins"/>
                <a:ea typeface="Poppins"/>
                <a:cs typeface="Poppins"/>
                <a:sym typeface="Poppins"/>
              </a:defRPr>
            </a:lvl1pPr>
            <a:lvl2pPr lvl="1" rtl="0">
              <a:spcBef>
                <a:spcPts val="0"/>
              </a:spcBef>
              <a:spcAft>
                <a:spcPts val="0"/>
              </a:spcAft>
              <a:buSzPts val="10000"/>
              <a:buNone/>
              <a:defRPr sz="10000"/>
            </a:lvl2pPr>
            <a:lvl3pPr lvl="2" rtl="0">
              <a:spcBef>
                <a:spcPts val="0"/>
              </a:spcBef>
              <a:spcAft>
                <a:spcPts val="0"/>
              </a:spcAft>
              <a:buSzPts val="10000"/>
              <a:buNone/>
              <a:defRPr sz="10000"/>
            </a:lvl3pPr>
            <a:lvl4pPr lvl="3" rtl="0">
              <a:spcBef>
                <a:spcPts val="0"/>
              </a:spcBef>
              <a:spcAft>
                <a:spcPts val="0"/>
              </a:spcAft>
              <a:buSzPts val="10000"/>
              <a:buNone/>
              <a:defRPr sz="10000"/>
            </a:lvl4pPr>
            <a:lvl5pPr lvl="4" rtl="0">
              <a:spcBef>
                <a:spcPts val="0"/>
              </a:spcBef>
              <a:spcAft>
                <a:spcPts val="0"/>
              </a:spcAft>
              <a:buSzPts val="10000"/>
              <a:buNone/>
              <a:defRPr sz="10000"/>
            </a:lvl5pPr>
            <a:lvl6pPr lvl="5" rtl="0">
              <a:spcBef>
                <a:spcPts val="0"/>
              </a:spcBef>
              <a:spcAft>
                <a:spcPts val="0"/>
              </a:spcAft>
              <a:buSzPts val="10000"/>
              <a:buNone/>
              <a:defRPr sz="10000"/>
            </a:lvl6pPr>
            <a:lvl7pPr lvl="6" rtl="0">
              <a:spcBef>
                <a:spcPts val="0"/>
              </a:spcBef>
              <a:spcAft>
                <a:spcPts val="0"/>
              </a:spcAft>
              <a:buSzPts val="10000"/>
              <a:buNone/>
              <a:defRPr sz="10000"/>
            </a:lvl7pPr>
            <a:lvl8pPr lvl="7" rtl="0">
              <a:spcBef>
                <a:spcPts val="0"/>
              </a:spcBef>
              <a:spcAft>
                <a:spcPts val="0"/>
              </a:spcAft>
              <a:buSzPts val="10000"/>
              <a:buNone/>
              <a:defRPr sz="10000"/>
            </a:lvl8pPr>
            <a:lvl9pPr lvl="8" rtl="0">
              <a:spcBef>
                <a:spcPts val="0"/>
              </a:spcBef>
              <a:spcAft>
                <a:spcPts val="0"/>
              </a:spcAft>
              <a:buSzPts val="10000"/>
              <a:buNone/>
              <a:defRPr sz="10000"/>
            </a:lvl9pPr>
          </a:lstStyle>
          <a:p/>
        </p:txBody>
      </p:sp>
      <p:sp>
        <p:nvSpPr>
          <p:cNvPr id="44" name="Google Shape;44;p14"/>
          <p:cNvSpPr txBox="1"/>
          <p:nvPr>
            <p:ph idx="2" type="title"/>
          </p:nvPr>
        </p:nvSpPr>
        <p:spPr>
          <a:xfrm>
            <a:off x="609600" y="2306550"/>
            <a:ext cx="3962400" cy="985200"/>
          </a:xfrm>
          <a:prstGeom prst="rect">
            <a:avLst/>
          </a:prstGeom>
          <a:noFill/>
          <a:ln>
            <a:noFill/>
          </a:ln>
        </p:spPr>
        <p:txBody>
          <a:bodyPr anchorCtr="0" anchor="t" bIns="91425" lIns="91425" spcFirstLastPara="1" rIns="91425" wrap="square" tIns="91425">
            <a:noAutofit/>
          </a:bodyPr>
          <a:lstStyle>
            <a:lvl1pPr indent="-177800" lvl="0" marL="0" marR="0" rtl="0" algn="l">
              <a:lnSpc>
                <a:spcPct val="100000"/>
              </a:lnSpc>
              <a:spcBef>
                <a:spcPts val="0"/>
              </a:spcBef>
              <a:spcAft>
                <a:spcPts val="0"/>
              </a:spcAft>
              <a:buClr>
                <a:schemeClr val="lt1"/>
              </a:buClr>
              <a:buSzPts val="2800"/>
              <a:buNone/>
              <a:defRPr b="1" sz="2800">
                <a:solidFill>
                  <a:schemeClr val="lt1"/>
                </a:solidFill>
                <a:latin typeface="Poppins"/>
                <a:ea typeface="Poppins"/>
                <a:cs typeface="Poppins"/>
                <a:sym typeface="Poppins"/>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One Column Magenta">
  <p:cSld name="TITLE SLIDE MAG_1_1_1_1_1_1_1_1_1_1_1_1_1_1_2_2_1_1">
    <p:bg>
      <p:bgPr>
        <a:solidFill>
          <a:schemeClr val="accent2"/>
        </a:solidFill>
      </p:bgPr>
    </p:bg>
    <p:spTree>
      <p:nvGrpSpPr>
        <p:cNvPr id="45" name="Shape 45"/>
        <p:cNvGrpSpPr/>
        <p:nvPr/>
      </p:nvGrpSpPr>
      <p:grpSpPr>
        <a:xfrm>
          <a:off x="0" y="0"/>
          <a:ext cx="0" cy="0"/>
          <a:chOff x="0" y="0"/>
          <a:chExt cx="0" cy="0"/>
        </a:xfrm>
      </p:grpSpPr>
      <p:sp>
        <p:nvSpPr>
          <p:cNvPr id="46" name="Google Shape;46;p15"/>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Poppins"/>
              <a:buNone/>
              <a:defRPr b="1" sz="3000">
                <a:solidFill>
                  <a:schemeClr val="accent1"/>
                </a:solidFill>
                <a:latin typeface="Poppins"/>
                <a:ea typeface="Poppins"/>
                <a:cs typeface="Poppins"/>
                <a:sym typeface="Poppins"/>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47" name="Google Shape;47;p15"/>
          <p:cNvSpPr txBox="1"/>
          <p:nvPr>
            <p:ph idx="1" type="body"/>
          </p:nvPr>
        </p:nvSpPr>
        <p:spPr>
          <a:xfrm>
            <a:off x="625252" y="1312075"/>
            <a:ext cx="5875800" cy="3057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Poppins"/>
              <a:buChar char="●"/>
              <a:defRPr>
                <a:solidFill>
                  <a:schemeClr val="lt1"/>
                </a:solidFill>
                <a:latin typeface="Poppins"/>
                <a:ea typeface="Poppins"/>
                <a:cs typeface="Poppins"/>
                <a:sym typeface="Poppins"/>
              </a:defRPr>
            </a:lvl1pPr>
            <a:lvl2pPr indent="-317500" lvl="1" marL="9144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2pPr>
            <a:lvl3pPr indent="-317500" lvl="2" marL="13716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3pPr>
            <a:lvl4pPr indent="-317500" lvl="3" marL="18288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4pPr>
            <a:lvl5pPr indent="-317500" lvl="4" marL="22860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5pPr>
            <a:lvl6pPr indent="-317500" lvl="5" marL="27432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6pPr>
            <a:lvl7pPr indent="-317500" lvl="6" marL="32004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7pPr>
            <a:lvl8pPr indent="-317500" lvl="7" marL="36576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8pPr>
            <a:lvl9pPr indent="-317500" lvl="8" marL="4114800" rtl="0">
              <a:lnSpc>
                <a:spcPct val="115000"/>
              </a:lnSpc>
              <a:spcBef>
                <a:spcPts val="300"/>
              </a:spcBef>
              <a:spcAft>
                <a:spcPts val="300"/>
              </a:spcAft>
              <a:buClr>
                <a:schemeClr val="accent1"/>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wo Columns Magenta">
  <p:cSld name="TITLE SLIDE MAG_1_1_1_1_1_1_1_1_1_1_1_1_1_1_2_1_1_1_1">
    <p:bg>
      <p:bgPr>
        <a:solidFill>
          <a:schemeClr val="accent2"/>
        </a:solidFill>
      </p:bgPr>
    </p:bg>
    <p:spTree>
      <p:nvGrpSpPr>
        <p:cNvPr id="48" name="Shape 48"/>
        <p:cNvGrpSpPr/>
        <p:nvPr/>
      </p:nvGrpSpPr>
      <p:grpSpPr>
        <a:xfrm>
          <a:off x="0" y="0"/>
          <a:ext cx="0" cy="0"/>
          <a:chOff x="0" y="0"/>
          <a:chExt cx="0" cy="0"/>
        </a:xfrm>
      </p:grpSpPr>
      <p:sp>
        <p:nvSpPr>
          <p:cNvPr id="49" name="Google Shape;49;p16"/>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Poppins"/>
              <a:buNone/>
              <a:defRPr b="1" sz="3000">
                <a:solidFill>
                  <a:schemeClr val="accent1"/>
                </a:solidFill>
                <a:latin typeface="Poppins"/>
                <a:ea typeface="Poppins"/>
                <a:cs typeface="Poppins"/>
                <a:sym typeface="Poppins"/>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50" name="Google Shape;50;p16"/>
          <p:cNvSpPr txBox="1"/>
          <p:nvPr>
            <p:ph idx="1" type="body"/>
          </p:nvPr>
        </p:nvSpPr>
        <p:spPr>
          <a:xfrm>
            <a:off x="625245" y="1312075"/>
            <a:ext cx="3600000" cy="3057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Poppins"/>
              <a:buChar char="●"/>
              <a:defRPr>
                <a:solidFill>
                  <a:schemeClr val="lt1"/>
                </a:solidFill>
                <a:latin typeface="Poppins"/>
                <a:ea typeface="Poppins"/>
                <a:cs typeface="Poppins"/>
                <a:sym typeface="Poppins"/>
              </a:defRPr>
            </a:lvl1pPr>
            <a:lvl2pPr indent="-317500" lvl="1" marL="9144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2pPr>
            <a:lvl3pPr indent="-317500" lvl="2" marL="13716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3pPr>
            <a:lvl4pPr indent="-317500" lvl="3" marL="18288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4pPr>
            <a:lvl5pPr indent="-317500" lvl="4" marL="22860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5pPr>
            <a:lvl6pPr indent="-317500" lvl="5" marL="27432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6pPr>
            <a:lvl7pPr indent="-317500" lvl="6" marL="32004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7pPr>
            <a:lvl8pPr indent="-317500" lvl="7" marL="36576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8pPr>
            <a:lvl9pPr indent="-317500" lvl="8" marL="4114800" rtl="0">
              <a:lnSpc>
                <a:spcPct val="115000"/>
              </a:lnSpc>
              <a:spcBef>
                <a:spcPts val="300"/>
              </a:spcBef>
              <a:spcAft>
                <a:spcPts val="300"/>
              </a:spcAft>
              <a:buClr>
                <a:schemeClr val="accent1"/>
              </a:buClr>
              <a:buSzPts val="1400"/>
              <a:buFont typeface="Poppins"/>
              <a:buChar char="■"/>
              <a:defRPr>
                <a:solidFill>
                  <a:schemeClr val="lt1"/>
                </a:solidFill>
                <a:latin typeface="Poppins"/>
                <a:ea typeface="Poppins"/>
                <a:cs typeface="Poppins"/>
                <a:sym typeface="Poppins"/>
              </a:defRPr>
            </a:lvl9pPr>
          </a:lstStyle>
          <a:p/>
        </p:txBody>
      </p:sp>
      <p:sp>
        <p:nvSpPr>
          <p:cNvPr id="51" name="Google Shape;51;p16"/>
          <p:cNvSpPr txBox="1"/>
          <p:nvPr>
            <p:ph idx="2" type="body"/>
          </p:nvPr>
        </p:nvSpPr>
        <p:spPr>
          <a:xfrm>
            <a:off x="4567951" y="1312075"/>
            <a:ext cx="3600000" cy="3057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Poppins"/>
              <a:buChar char="●"/>
              <a:defRPr>
                <a:solidFill>
                  <a:schemeClr val="lt1"/>
                </a:solidFill>
                <a:latin typeface="Poppins"/>
                <a:ea typeface="Poppins"/>
                <a:cs typeface="Poppins"/>
                <a:sym typeface="Poppins"/>
              </a:defRPr>
            </a:lvl1pPr>
            <a:lvl2pPr indent="-317500" lvl="1" marL="9144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2pPr>
            <a:lvl3pPr indent="-317500" lvl="2" marL="13716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3pPr>
            <a:lvl4pPr indent="-317500" lvl="3" marL="18288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4pPr>
            <a:lvl5pPr indent="-317500" lvl="4" marL="22860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5pPr>
            <a:lvl6pPr indent="-317500" lvl="5" marL="27432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6pPr>
            <a:lvl7pPr indent="-317500" lvl="6" marL="32004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7pPr>
            <a:lvl8pPr indent="-317500" lvl="7" marL="3657600" rtl="0">
              <a:lnSpc>
                <a:spcPct val="115000"/>
              </a:lnSpc>
              <a:spcBef>
                <a:spcPts val="300"/>
              </a:spcBef>
              <a:spcAft>
                <a:spcPts val="0"/>
              </a:spcAft>
              <a:buClr>
                <a:schemeClr val="accent1"/>
              </a:buClr>
              <a:buSzPts val="1400"/>
              <a:buFont typeface="Poppins"/>
              <a:buChar char="○"/>
              <a:defRPr>
                <a:solidFill>
                  <a:schemeClr val="lt1"/>
                </a:solidFill>
                <a:latin typeface="Poppins"/>
                <a:ea typeface="Poppins"/>
                <a:cs typeface="Poppins"/>
                <a:sym typeface="Poppins"/>
              </a:defRPr>
            </a:lvl8pPr>
            <a:lvl9pPr indent="-317500" lvl="8" marL="4114800" rtl="0">
              <a:lnSpc>
                <a:spcPct val="115000"/>
              </a:lnSpc>
              <a:spcBef>
                <a:spcPts val="300"/>
              </a:spcBef>
              <a:spcAft>
                <a:spcPts val="300"/>
              </a:spcAft>
              <a:buClr>
                <a:schemeClr val="accent1"/>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One Column Navy">
  <p:cSld name="TITLE SLIDE MAG_1_1_1_1_1_1_1_1_1_1_1_1_1_1_2_2_1_1_1_1_1">
    <p:bg>
      <p:bgPr>
        <a:solidFill>
          <a:schemeClr val="accent1"/>
        </a:solidFill>
      </p:bgPr>
    </p:bg>
    <p:spTree>
      <p:nvGrpSpPr>
        <p:cNvPr id="52" name="Shape 52"/>
        <p:cNvGrpSpPr/>
        <p:nvPr/>
      </p:nvGrpSpPr>
      <p:grpSpPr>
        <a:xfrm>
          <a:off x="0" y="0"/>
          <a:ext cx="0" cy="0"/>
          <a:chOff x="0" y="0"/>
          <a:chExt cx="0" cy="0"/>
        </a:xfrm>
      </p:grpSpPr>
      <p:sp>
        <p:nvSpPr>
          <p:cNvPr id="53" name="Google Shape;53;p17"/>
          <p:cNvSpPr txBox="1"/>
          <p:nvPr>
            <p:ph idx="1" type="body"/>
          </p:nvPr>
        </p:nvSpPr>
        <p:spPr>
          <a:xfrm>
            <a:off x="625250" y="1312075"/>
            <a:ext cx="5875800" cy="3057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2"/>
              </a:buClr>
              <a:buSzPts val="1400"/>
              <a:buFont typeface="Poppins"/>
              <a:buChar char="●"/>
              <a:defRPr>
                <a:solidFill>
                  <a:schemeClr val="lt1"/>
                </a:solidFill>
                <a:latin typeface="Poppins"/>
                <a:ea typeface="Poppins"/>
                <a:cs typeface="Poppins"/>
                <a:sym typeface="Poppins"/>
              </a:defRPr>
            </a:lvl1pPr>
            <a:lvl2pPr indent="-317500" lvl="1" marL="9144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2pPr>
            <a:lvl3pPr indent="-317500" lvl="2" marL="13716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3pPr>
            <a:lvl4pPr indent="-317500" lvl="3" marL="18288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4pPr>
            <a:lvl5pPr indent="-317500" lvl="4" marL="22860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5pPr>
            <a:lvl6pPr indent="-317500" lvl="5" marL="27432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6pPr>
            <a:lvl7pPr indent="-317500" lvl="6" marL="32004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7pPr>
            <a:lvl8pPr indent="-317500" lvl="7" marL="36576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8pPr>
            <a:lvl9pPr indent="-317500" lvl="8" marL="4114800" rtl="0">
              <a:lnSpc>
                <a:spcPct val="115000"/>
              </a:lnSpc>
              <a:spcBef>
                <a:spcPts val="300"/>
              </a:spcBef>
              <a:spcAft>
                <a:spcPts val="300"/>
              </a:spcAft>
              <a:buClr>
                <a:schemeClr val="accent2"/>
              </a:buClr>
              <a:buSzPts val="1400"/>
              <a:buFont typeface="Poppins"/>
              <a:buChar char="■"/>
              <a:defRPr>
                <a:solidFill>
                  <a:schemeClr val="lt1"/>
                </a:solidFill>
                <a:latin typeface="Poppins"/>
                <a:ea typeface="Poppins"/>
                <a:cs typeface="Poppins"/>
                <a:sym typeface="Poppins"/>
              </a:defRPr>
            </a:lvl9pPr>
          </a:lstStyle>
          <a:p/>
        </p:txBody>
      </p:sp>
      <p:sp>
        <p:nvSpPr>
          <p:cNvPr id="54" name="Google Shape;54;p17"/>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3000"/>
              <a:buFont typeface="Poppins"/>
              <a:buNone/>
              <a:defRPr b="1" sz="3000">
                <a:solidFill>
                  <a:schemeClr val="accent2"/>
                </a:solidFill>
                <a:latin typeface="Poppins"/>
                <a:ea typeface="Poppins"/>
                <a:cs typeface="Poppins"/>
                <a:sym typeface="Poppins"/>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wo Columns Navy">
  <p:cSld name="TITLE SLIDE MAG_1_1_1_1_1_1_1_1_1_1_1_1_1_1_2_1_1_1_1_1_1_1">
    <p:bg>
      <p:bgPr>
        <a:solidFill>
          <a:schemeClr val="accent1"/>
        </a:solidFill>
      </p:bgPr>
    </p:bg>
    <p:spTree>
      <p:nvGrpSpPr>
        <p:cNvPr id="55" name="Shape 55"/>
        <p:cNvGrpSpPr/>
        <p:nvPr/>
      </p:nvGrpSpPr>
      <p:grpSpPr>
        <a:xfrm>
          <a:off x="0" y="0"/>
          <a:ext cx="0" cy="0"/>
          <a:chOff x="0" y="0"/>
          <a:chExt cx="0" cy="0"/>
        </a:xfrm>
      </p:grpSpPr>
      <p:sp>
        <p:nvSpPr>
          <p:cNvPr id="56" name="Google Shape;56;p18"/>
          <p:cNvSpPr txBox="1"/>
          <p:nvPr>
            <p:ph idx="1" type="body"/>
          </p:nvPr>
        </p:nvSpPr>
        <p:spPr>
          <a:xfrm>
            <a:off x="4567945" y="1312075"/>
            <a:ext cx="3600000" cy="3057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2"/>
              </a:buClr>
              <a:buSzPts val="1400"/>
              <a:buFont typeface="Poppins"/>
              <a:buChar char="●"/>
              <a:defRPr>
                <a:solidFill>
                  <a:schemeClr val="lt1"/>
                </a:solidFill>
                <a:latin typeface="Poppins"/>
                <a:ea typeface="Poppins"/>
                <a:cs typeface="Poppins"/>
                <a:sym typeface="Poppins"/>
              </a:defRPr>
            </a:lvl1pPr>
            <a:lvl2pPr indent="-317500" lvl="1" marL="9144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2pPr>
            <a:lvl3pPr indent="-317500" lvl="2" marL="13716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3pPr>
            <a:lvl4pPr indent="-317500" lvl="3" marL="18288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4pPr>
            <a:lvl5pPr indent="-317500" lvl="4" marL="22860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5pPr>
            <a:lvl6pPr indent="-317500" lvl="5" marL="27432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6pPr>
            <a:lvl7pPr indent="-317500" lvl="6" marL="32004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7pPr>
            <a:lvl8pPr indent="-317500" lvl="7" marL="36576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8pPr>
            <a:lvl9pPr indent="-317500" lvl="8" marL="4114800" rtl="0">
              <a:lnSpc>
                <a:spcPct val="115000"/>
              </a:lnSpc>
              <a:spcBef>
                <a:spcPts val="300"/>
              </a:spcBef>
              <a:spcAft>
                <a:spcPts val="300"/>
              </a:spcAft>
              <a:buClr>
                <a:schemeClr val="accent2"/>
              </a:buClr>
              <a:buSzPts val="1400"/>
              <a:buFont typeface="Poppins"/>
              <a:buChar char="■"/>
              <a:defRPr>
                <a:solidFill>
                  <a:schemeClr val="lt1"/>
                </a:solidFill>
                <a:latin typeface="Poppins"/>
                <a:ea typeface="Poppins"/>
                <a:cs typeface="Poppins"/>
                <a:sym typeface="Poppins"/>
              </a:defRPr>
            </a:lvl9pPr>
          </a:lstStyle>
          <a:p/>
        </p:txBody>
      </p:sp>
      <p:sp>
        <p:nvSpPr>
          <p:cNvPr id="57" name="Google Shape;57;p18"/>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3000"/>
              <a:buFont typeface="Poppins"/>
              <a:buNone/>
              <a:defRPr b="1" sz="3000">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8"/>
          <p:cNvSpPr txBox="1"/>
          <p:nvPr>
            <p:ph idx="2" type="body"/>
          </p:nvPr>
        </p:nvSpPr>
        <p:spPr>
          <a:xfrm>
            <a:off x="625245" y="1312075"/>
            <a:ext cx="3600000" cy="3057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2"/>
              </a:buClr>
              <a:buSzPts val="1400"/>
              <a:buFont typeface="Poppins"/>
              <a:buChar char="●"/>
              <a:defRPr>
                <a:solidFill>
                  <a:schemeClr val="lt1"/>
                </a:solidFill>
                <a:latin typeface="Poppins"/>
                <a:ea typeface="Poppins"/>
                <a:cs typeface="Poppins"/>
                <a:sym typeface="Poppins"/>
              </a:defRPr>
            </a:lvl1pPr>
            <a:lvl2pPr indent="-317500" lvl="1" marL="9144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2pPr>
            <a:lvl3pPr indent="-317500" lvl="2" marL="13716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3pPr>
            <a:lvl4pPr indent="-317500" lvl="3" marL="18288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4pPr>
            <a:lvl5pPr indent="-317500" lvl="4" marL="22860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5pPr>
            <a:lvl6pPr indent="-317500" lvl="5" marL="27432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6pPr>
            <a:lvl7pPr indent="-317500" lvl="6" marL="32004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7pPr>
            <a:lvl8pPr indent="-317500" lvl="7" marL="3657600" rtl="0">
              <a:lnSpc>
                <a:spcPct val="115000"/>
              </a:lnSpc>
              <a:spcBef>
                <a:spcPts val="300"/>
              </a:spcBef>
              <a:spcAft>
                <a:spcPts val="0"/>
              </a:spcAft>
              <a:buClr>
                <a:schemeClr val="accent2"/>
              </a:buClr>
              <a:buSzPts val="1400"/>
              <a:buFont typeface="Poppins"/>
              <a:buChar char="○"/>
              <a:defRPr>
                <a:solidFill>
                  <a:schemeClr val="lt1"/>
                </a:solidFill>
                <a:latin typeface="Poppins"/>
                <a:ea typeface="Poppins"/>
                <a:cs typeface="Poppins"/>
                <a:sym typeface="Poppins"/>
              </a:defRPr>
            </a:lvl8pPr>
            <a:lvl9pPr indent="-317500" lvl="8" marL="4114800" rtl="0">
              <a:lnSpc>
                <a:spcPct val="115000"/>
              </a:lnSpc>
              <a:spcBef>
                <a:spcPts val="300"/>
              </a:spcBef>
              <a:spcAft>
                <a:spcPts val="300"/>
              </a:spcAft>
              <a:buClr>
                <a:schemeClr val="accent2"/>
              </a:buClr>
              <a:buSzPts val="1400"/>
              <a:buFont typeface="Poppins"/>
              <a:buChar char="■"/>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Contents">
  <p:cSld name="Contents">
    <p:bg>
      <p:bgPr>
        <a:noFill/>
      </p:bgPr>
    </p:bg>
    <p:spTree>
      <p:nvGrpSpPr>
        <p:cNvPr id="59" name="Shape 59"/>
        <p:cNvGrpSpPr/>
        <p:nvPr/>
      </p:nvGrpSpPr>
      <p:grpSpPr>
        <a:xfrm>
          <a:off x="0" y="0"/>
          <a:ext cx="0" cy="0"/>
          <a:chOff x="0" y="0"/>
          <a:chExt cx="0" cy="0"/>
        </a:xfrm>
      </p:grpSpPr>
      <p:sp>
        <p:nvSpPr>
          <p:cNvPr id="60" name="Google Shape;60;p19"/>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Poppins"/>
              <a:buNone/>
              <a:defRPr b="1" sz="3000">
                <a:solidFill>
                  <a:schemeClr val="accen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19"/>
          <p:cNvSpPr txBox="1"/>
          <p:nvPr>
            <p:ph idx="1" type="subTitle"/>
          </p:nvPr>
        </p:nvSpPr>
        <p:spPr>
          <a:xfrm>
            <a:off x="621500" y="1306060"/>
            <a:ext cx="573900" cy="28782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accent2"/>
              </a:buClr>
              <a:buSzPts val="1600"/>
              <a:buFont typeface="Poppins"/>
              <a:buNone/>
              <a:defRPr b="1" sz="1600">
                <a:solidFill>
                  <a:schemeClr val="accent2"/>
                </a:solidFill>
                <a:latin typeface="Poppins"/>
                <a:ea typeface="Poppins"/>
                <a:cs typeface="Poppins"/>
                <a:sym typeface="Poppins"/>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62" name="Google Shape;62;p19"/>
          <p:cNvSpPr txBox="1"/>
          <p:nvPr>
            <p:ph idx="2" type="subTitle"/>
          </p:nvPr>
        </p:nvSpPr>
        <p:spPr>
          <a:xfrm>
            <a:off x="1014400" y="1307910"/>
            <a:ext cx="4491000" cy="2878200"/>
          </a:xfrm>
          <a:prstGeom prst="rect">
            <a:avLst/>
          </a:prstGeom>
          <a:noFill/>
          <a:ln>
            <a:noFill/>
          </a:ln>
        </p:spPr>
        <p:txBody>
          <a:bodyPr anchorCtr="0" anchor="t" bIns="91425" lIns="91425" spcFirstLastPara="1" rIns="91425" wrap="square" tIns="91425">
            <a:noAutofit/>
          </a:bodyPr>
          <a:lstStyle>
            <a:lvl1pPr indent="-101600" lvl="0" marL="0" marR="0" rtl="0" algn="l">
              <a:lnSpc>
                <a:spcPct val="115000"/>
              </a:lnSpc>
              <a:spcBef>
                <a:spcPts val="0"/>
              </a:spcBef>
              <a:spcAft>
                <a:spcPts val="0"/>
              </a:spcAft>
              <a:buClr>
                <a:schemeClr val="accent1"/>
              </a:buClr>
              <a:buSzPts val="1600"/>
              <a:buFont typeface="Poppins"/>
              <a:buNone/>
              <a:defRPr b="1" sz="1600">
                <a:solidFill>
                  <a:schemeClr val="accent1"/>
                </a:solidFill>
                <a:latin typeface="Poppins"/>
                <a:ea typeface="Poppins"/>
                <a:cs typeface="Poppins"/>
                <a:sym typeface="Poppins"/>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One Column White">
  <p:cSld name="TITLE SLIDE MAG_1_1_1_1_1_1_1_1_1_1_1_1_1_1_2">
    <p:bg>
      <p:bgPr>
        <a:solidFill>
          <a:schemeClr val="lt1"/>
        </a:solidFill>
      </p:bgPr>
    </p:bg>
    <p:spTree>
      <p:nvGrpSpPr>
        <p:cNvPr id="63" name="Shape 63"/>
        <p:cNvGrpSpPr/>
        <p:nvPr/>
      </p:nvGrpSpPr>
      <p:grpSpPr>
        <a:xfrm>
          <a:off x="0" y="0"/>
          <a:ext cx="0" cy="0"/>
          <a:chOff x="0" y="0"/>
          <a:chExt cx="0" cy="0"/>
        </a:xfrm>
      </p:grpSpPr>
      <p:sp>
        <p:nvSpPr>
          <p:cNvPr id="64" name="Google Shape;64;p20"/>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3000"/>
              <a:buFont typeface="Poppins"/>
              <a:buNone/>
              <a:defRPr b="1" sz="3000">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 name="Google Shape;65;p20"/>
          <p:cNvSpPr txBox="1"/>
          <p:nvPr>
            <p:ph idx="1" type="body"/>
          </p:nvPr>
        </p:nvSpPr>
        <p:spPr>
          <a:xfrm>
            <a:off x="625252" y="1312075"/>
            <a:ext cx="5875800" cy="3057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2"/>
              </a:buClr>
              <a:buSzPts val="1400"/>
              <a:buFont typeface="Poppins"/>
              <a:buChar char="●"/>
              <a:defRPr>
                <a:solidFill>
                  <a:schemeClr val="accent1"/>
                </a:solidFill>
                <a:latin typeface="Poppins"/>
                <a:ea typeface="Poppins"/>
                <a:cs typeface="Poppins"/>
                <a:sym typeface="Poppins"/>
              </a:defRPr>
            </a:lvl1pPr>
            <a:lvl2pPr indent="-317500" lvl="1" marL="9144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2pPr>
            <a:lvl3pPr indent="-317500" lvl="2" marL="13716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3pPr>
            <a:lvl4pPr indent="-317500" lvl="3" marL="18288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4pPr>
            <a:lvl5pPr indent="-317500" lvl="4" marL="22860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5pPr>
            <a:lvl6pPr indent="-317500" lvl="5" marL="27432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6pPr>
            <a:lvl7pPr indent="-317500" lvl="6" marL="32004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7pPr>
            <a:lvl8pPr indent="-317500" lvl="7" marL="36576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8pPr>
            <a:lvl9pPr indent="-317500" lvl="8" marL="4114800" rtl="0">
              <a:lnSpc>
                <a:spcPct val="115000"/>
              </a:lnSpc>
              <a:spcBef>
                <a:spcPts val="300"/>
              </a:spcBef>
              <a:spcAft>
                <a:spcPts val="300"/>
              </a:spcAft>
              <a:buClr>
                <a:schemeClr val="accent2"/>
              </a:buClr>
              <a:buSzPts val="1400"/>
              <a:buFont typeface="Poppins"/>
              <a:buChar char="■"/>
              <a:defRPr>
                <a:solidFill>
                  <a:schemeClr val="accent1"/>
                </a:solidFill>
                <a:latin typeface="Poppins"/>
                <a:ea typeface="Poppins"/>
                <a:cs typeface="Poppins"/>
                <a:sym typeface="Poppi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ection Starter Magenta">
  <p:cSld name="TITLE SLIDE MAG_1_1_1">
    <p:bg>
      <p:bgPr>
        <a:solidFill>
          <a:schemeClr val="accent2"/>
        </a:solid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609604" y="1224511"/>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10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 name="Google Shape;11;p3"/>
          <p:cNvSpPr txBox="1"/>
          <p:nvPr>
            <p:ph idx="2" type="title"/>
          </p:nvPr>
        </p:nvSpPr>
        <p:spPr>
          <a:xfrm>
            <a:off x="609600" y="3068550"/>
            <a:ext cx="3052200" cy="985200"/>
          </a:xfrm>
          <a:prstGeom prst="rect">
            <a:avLst/>
          </a:prstGeom>
          <a:noFill/>
          <a:ln>
            <a:noFill/>
          </a:ln>
        </p:spPr>
        <p:txBody>
          <a:bodyPr anchorCtr="0" anchor="t" bIns="91425" lIns="91425" spcFirstLastPara="1" rIns="91425" wrap="square" tIns="91425">
            <a:noAutofit/>
          </a:bodyPr>
          <a:lstStyle>
            <a:lvl1pPr indent="-101600" lvl="0" marL="0" marR="0" rtl="0" algn="l">
              <a:lnSpc>
                <a:spcPct val="100000"/>
              </a:lnSpc>
              <a:spcBef>
                <a:spcPts val="0"/>
              </a:spcBef>
              <a:spcAft>
                <a:spcPts val="0"/>
              </a:spcAft>
              <a:buSzPts val="1600"/>
              <a:buNone/>
              <a:defRPr b="1"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wo Columns White">
  <p:cSld name="TITLE SLIDE MAG_1_1_1_1_1_1_1_1_1_1_1_1_1_1_2_1">
    <p:bg>
      <p:bgPr>
        <a:solidFill>
          <a:schemeClr val="lt1"/>
        </a:solidFill>
      </p:bgPr>
    </p:bg>
    <p:spTree>
      <p:nvGrpSpPr>
        <p:cNvPr id="66" name="Shape 66"/>
        <p:cNvGrpSpPr/>
        <p:nvPr/>
      </p:nvGrpSpPr>
      <p:grpSpPr>
        <a:xfrm>
          <a:off x="0" y="0"/>
          <a:ext cx="0" cy="0"/>
          <a:chOff x="0" y="0"/>
          <a:chExt cx="0" cy="0"/>
        </a:xfrm>
      </p:grpSpPr>
      <p:sp>
        <p:nvSpPr>
          <p:cNvPr id="67" name="Google Shape;67;p21"/>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3000"/>
              <a:buFont typeface="Poppins"/>
              <a:buNone/>
              <a:defRPr b="1" sz="3000">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21"/>
          <p:cNvSpPr txBox="1"/>
          <p:nvPr>
            <p:ph idx="1" type="body"/>
          </p:nvPr>
        </p:nvSpPr>
        <p:spPr>
          <a:xfrm>
            <a:off x="625245" y="1312075"/>
            <a:ext cx="3600000" cy="3057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2"/>
              </a:buClr>
              <a:buSzPts val="1400"/>
              <a:buFont typeface="Poppins"/>
              <a:buChar char="●"/>
              <a:defRPr>
                <a:solidFill>
                  <a:schemeClr val="accent1"/>
                </a:solidFill>
                <a:latin typeface="Poppins"/>
                <a:ea typeface="Poppins"/>
                <a:cs typeface="Poppins"/>
                <a:sym typeface="Poppins"/>
              </a:defRPr>
            </a:lvl1pPr>
            <a:lvl2pPr indent="-317500" lvl="1" marL="9144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2pPr>
            <a:lvl3pPr indent="-317500" lvl="2" marL="13716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3pPr>
            <a:lvl4pPr indent="-317500" lvl="3" marL="18288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4pPr>
            <a:lvl5pPr indent="-317500" lvl="4" marL="22860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5pPr>
            <a:lvl6pPr indent="-317500" lvl="5" marL="27432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6pPr>
            <a:lvl7pPr indent="-317500" lvl="6" marL="32004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7pPr>
            <a:lvl8pPr indent="-317500" lvl="7" marL="36576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8pPr>
            <a:lvl9pPr indent="-317500" lvl="8" marL="4114800" rtl="0">
              <a:lnSpc>
                <a:spcPct val="115000"/>
              </a:lnSpc>
              <a:spcBef>
                <a:spcPts val="300"/>
              </a:spcBef>
              <a:spcAft>
                <a:spcPts val="300"/>
              </a:spcAft>
              <a:buClr>
                <a:schemeClr val="accent2"/>
              </a:buClr>
              <a:buSzPts val="1400"/>
              <a:buFont typeface="Poppins"/>
              <a:buChar char="■"/>
              <a:defRPr>
                <a:solidFill>
                  <a:schemeClr val="accent1"/>
                </a:solidFill>
                <a:latin typeface="Poppins"/>
                <a:ea typeface="Poppins"/>
                <a:cs typeface="Poppins"/>
                <a:sym typeface="Poppins"/>
              </a:defRPr>
            </a:lvl9pPr>
          </a:lstStyle>
          <a:p/>
        </p:txBody>
      </p:sp>
      <p:sp>
        <p:nvSpPr>
          <p:cNvPr id="69" name="Google Shape;69;p21"/>
          <p:cNvSpPr txBox="1"/>
          <p:nvPr>
            <p:ph idx="2" type="body"/>
          </p:nvPr>
        </p:nvSpPr>
        <p:spPr>
          <a:xfrm>
            <a:off x="4572001" y="1312075"/>
            <a:ext cx="3600000" cy="3057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2"/>
              </a:buClr>
              <a:buSzPts val="1400"/>
              <a:buFont typeface="Poppins"/>
              <a:buChar char="●"/>
              <a:defRPr>
                <a:solidFill>
                  <a:schemeClr val="accent1"/>
                </a:solidFill>
                <a:latin typeface="Poppins"/>
                <a:ea typeface="Poppins"/>
                <a:cs typeface="Poppins"/>
                <a:sym typeface="Poppins"/>
              </a:defRPr>
            </a:lvl1pPr>
            <a:lvl2pPr indent="-317500" lvl="1" marL="9144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2pPr>
            <a:lvl3pPr indent="-317500" lvl="2" marL="13716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3pPr>
            <a:lvl4pPr indent="-317500" lvl="3" marL="18288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4pPr>
            <a:lvl5pPr indent="-317500" lvl="4" marL="22860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5pPr>
            <a:lvl6pPr indent="-317500" lvl="5" marL="27432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6pPr>
            <a:lvl7pPr indent="-317500" lvl="6" marL="32004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7pPr>
            <a:lvl8pPr indent="-317500" lvl="7" marL="3657600" rtl="0">
              <a:lnSpc>
                <a:spcPct val="115000"/>
              </a:lnSpc>
              <a:spcBef>
                <a:spcPts val="300"/>
              </a:spcBef>
              <a:spcAft>
                <a:spcPts val="0"/>
              </a:spcAft>
              <a:buClr>
                <a:schemeClr val="accent2"/>
              </a:buClr>
              <a:buSzPts val="1400"/>
              <a:buFont typeface="Poppins"/>
              <a:buChar char="○"/>
              <a:defRPr>
                <a:solidFill>
                  <a:schemeClr val="accent1"/>
                </a:solidFill>
                <a:latin typeface="Poppins"/>
                <a:ea typeface="Poppins"/>
                <a:cs typeface="Poppins"/>
                <a:sym typeface="Poppins"/>
              </a:defRPr>
            </a:lvl8pPr>
            <a:lvl9pPr indent="-317500" lvl="8" marL="4114800" rtl="0">
              <a:lnSpc>
                <a:spcPct val="115000"/>
              </a:lnSpc>
              <a:spcBef>
                <a:spcPts val="300"/>
              </a:spcBef>
              <a:spcAft>
                <a:spcPts val="300"/>
              </a:spcAft>
              <a:buClr>
                <a:schemeClr val="accent2"/>
              </a:buClr>
              <a:buSzPts val="1400"/>
              <a:buFont typeface="Poppins"/>
              <a:buChar char="■"/>
              <a:defRPr>
                <a:solidFill>
                  <a:schemeClr val="accent1"/>
                </a:solidFill>
                <a:latin typeface="Poppins"/>
                <a:ea typeface="Poppins"/>
                <a:cs typeface="Poppins"/>
                <a:sym typeface="Poppi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Image &amp; Copy">
  <p:cSld name="TITLE SLIDE MAG_1_1_1_1_1_1_1_1_1">
    <p:bg>
      <p:bgPr>
        <a:solidFill>
          <a:schemeClr val="lt1"/>
        </a:solidFill>
      </p:bgPr>
    </p:bg>
    <p:spTree>
      <p:nvGrpSpPr>
        <p:cNvPr id="70" name="Shape 70"/>
        <p:cNvGrpSpPr/>
        <p:nvPr/>
      </p:nvGrpSpPr>
      <p:grpSpPr>
        <a:xfrm>
          <a:off x="0" y="0"/>
          <a:ext cx="0" cy="0"/>
          <a:chOff x="0" y="0"/>
          <a:chExt cx="0" cy="0"/>
        </a:xfrm>
      </p:grpSpPr>
      <p:sp>
        <p:nvSpPr>
          <p:cNvPr id="71" name="Google Shape;71;p22"/>
          <p:cNvSpPr txBox="1"/>
          <p:nvPr>
            <p:ph type="title"/>
          </p:nvPr>
        </p:nvSpPr>
        <p:spPr>
          <a:xfrm>
            <a:off x="612000" y="1255450"/>
            <a:ext cx="40482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Clr>
                <a:schemeClr val="accent1"/>
              </a:buClr>
              <a:buSzPts val="3000"/>
              <a:buNone/>
              <a:defRPr b="1" sz="3000">
                <a:solidFill>
                  <a:schemeClr val="accen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22"/>
          <p:cNvSpPr txBox="1"/>
          <p:nvPr/>
        </p:nvSpPr>
        <p:spPr>
          <a:xfrm>
            <a:off x="5095875" y="5172075"/>
            <a:ext cx="4048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chemeClr val="accent2"/>
                </a:solidFill>
                <a:latin typeface="Poppins"/>
                <a:ea typeface="Poppins"/>
                <a:cs typeface="Poppins"/>
                <a:sym typeface="Poppins"/>
              </a:rPr>
              <a:t>Right-click image to replace</a:t>
            </a:r>
            <a:endParaRPr sz="1000">
              <a:solidFill>
                <a:schemeClr val="accent2"/>
              </a:solidFill>
              <a:latin typeface="Poppins"/>
              <a:ea typeface="Poppins"/>
              <a:cs typeface="Poppins"/>
              <a:sym typeface="Poppi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alking Points">
  <p:cSld name="TITLE SLIDE MAG_1_1_1_1_1_1_1_1_1_3">
    <p:bg>
      <p:bgPr>
        <a:solidFill>
          <a:schemeClr val="dk1"/>
        </a:solidFill>
      </p:bgPr>
    </p:bg>
    <p:spTree>
      <p:nvGrpSpPr>
        <p:cNvPr id="73" name="Shape 73"/>
        <p:cNvGrpSpPr/>
        <p:nvPr/>
      </p:nvGrpSpPr>
      <p:grpSpPr>
        <a:xfrm>
          <a:off x="0" y="0"/>
          <a:ext cx="0" cy="0"/>
          <a:chOff x="0" y="0"/>
          <a:chExt cx="0" cy="0"/>
        </a:xfrm>
      </p:grpSpPr>
      <p:sp>
        <p:nvSpPr>
          <p:cNvPr id="74" name="Google Shape;74;p23"/>
          <p:cNvSpPr txBox="1"/>
          <p:nvPr>
            <p:ph type="title"/>
          </p:nvPr>
        </p:nvSpPr>
        <p:spPr>
          <a:xfrm>
            <a:off x="612000" y="1255450"/>
            <a:ext cx="36000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Clr>
                <a:schemeClr val="lt1"/>
              </a:buClr>
              <a:buSzPts val="1400"/>
              <a:buFont typeface="Poppins"/>
              <a:buNone/>
              <a:defRPr b="1">
                <a:solidFill>
                  <a:schemeClr val="lt1"/>
                </a:solidFill>
                <a:latin typeface="Poppins"/>
                <a:ea typeface="Poppins"/>
                <a:cs typeface="Poppins"/>
                <a:sym typeface="Poppins"/>
              </a:defRPr>
            </a:lvl2pPr>
            <a:lvl3pPr lvl="2" rtl="0">
              <a:spcBef>
                <a:spcPts val="0"/>
              </a:spcBef>
              <a:spcAft>
                <a:spcPts val="0"/>
              </a:spcAft>
              <a:buClr>
                <a:schemeClr val="lt1"/>
              </a:buClr>
              <a:buSzPts val="1400"/>
              <a:buFont typeface="Poppins"/>
              <a:buNone/>
              <a:defRPr b="1">
                <a:solidFill>
                  <a:schemeClr val="lt1"/>
                </a:solidFill>
                <a:latin typeface="Poppins"/>
                <a:ea typeface="Poppins"/>
                <a:cs typeface="Poppins"/>
                <a:sym typeface="Poppins"/>
              </a:defRPr>
            </a:lvl3pPr>
            <a:lvl4pPr lvl="3" rtl="0">
              <a:spcBef>
                <a:spcPts val="0"/>
              </a:spcBef>
              <a:spcAft>
                <a:spcPts val="0"/>
              </a:spcAft>
              <a:buClr>
                <a:schemeClr val="lt1"/>
              </a:buClr>
              <a:buSzPts val="1400"/>
              <a:buFont typeface="Poppins"/>
              <a:buNone/>
              <a:defRPr b="1">
                <a:solidFill>
                  <a:schemeClr val="lt1"/>
                </a:solidFill>
                <a:latin typeface="Poppins"/>
                <a:ea typeface="Poppins"/>
                <a:cs typeface="Poppins"/>
                <a:sym typeface="Poppins"/>
              </a:defRPr>
            </a:lvl4pPr>
            <a:lvl5pPr lvl="4" rtl="0">
              <a:spcBef>
                <a:spcPts val="0"/>
              </a:spcBef>
              <a:spcAft>
                <a:spcPts val="0"/>
              </a:spcAft>
              <a:buClr>
                <a:schemeClr val="lt1"/>
              </a:buClr>
              <a:buSzPts val="1400"/>
              <a:buFont typeface="Poppins"/>
              <a:buNone/>
              <a:defRPr b="1">
                <a:solidFill>
                  <a:schemeClr val="lt1"/>
                </a:solidFill>
                <a:latin typeface="Poppins"/>
                <a:ea typeface="Poppins"/>
                <a:cs typeface="Poppins"/>
                <a:sym typeface="Poppins"/>
              </a:defRPr>
            </a:lvl5pPr>
            <a:lvl6pPr lvl="5" rtl="0">
              <a:spcBef>
                <a:spcPts val="0"/>
              </a:spcBef>
              <a:spcAft>
                <a:spcPts val="0"/>
              </a:spcAft>
              <a:buClr>
                <a:schemeClr val="lt1"/>
              </a:buClr>
              <a:buSzPts val="1400"/>
              <a:buFont typeface="Poppins"/>
              <a:buNone/>
              <a:defRPr b="1">
                <a:solidFill>
                  <a:schemeClr val="lt1"/>
                </a:solidFill>
                <a:latin typeface="Poppins"/>
                <a:ea typeface="Poppins"/>
                <a:cs typeface="Poppins"/>
                <a:sym typeface="Poppins"/>
              </a:defRPr>
            </a:lvl6pPr>
            <a:lvl7pPr lvl="6" rtl="0">
              <a:spcBef>
                <a:spcPts val="0"/>
              </a:spcBef>
              <a:spcAft>
                <a:spcPts val="0"/>
              </a:spcAft>
              <a:buClr>
                <a:schemeClr val="lt1"/>
              </a:buClr>
              <a:buSzPts val="1400"/>
              <a:buFont typeface="Poppins"/>
              <a:buNone/>
              <a:defRPr b="1">
                <a:solidFill>
                  <a:schemeClr val="lt1"/>
                </a:solidFill>
                <a:latin typeface="Poppins"/>
                <a:ea typeface="Poppins"/>
                <a:cs typeface="Poppins"/>
                <a:sym typeface="Poppins"/>
              </a:defRPr>
            </a:lvl7pPr>
            <a:lvl8pPr lvl="7" rtl="0">
              <a:spcBef>
                <a:spcPts val="0"/>
              </a:spcBef>
              <a:spcAft>
                <a:spcPts val="0"/>
              </a:spcAft>
              <a:buClr>
                <a:schemeClr val="lt1"/>
              </a:buClr>
              <a:buSzPts val="1400"/>
              <a:buFont typeface="Poppins"/>
              <a:buNone/>
              <a:defRPr b="1">
                <a:solidFill>
                  <a:schemeClr val="lt1"/>
                </a:solidFill>
                <a:latin typeface="Poppins"/>
                <a:ea typeface="Poppins"/>
                <a:cs typeface="Poppins"/>
                <a:sym typeface="Poppins"/>
              </a:defRPr>
            </a:lvl8pPr>
            <a:lvl9pPr lvl="8" rtl="0">
              <a:spcBef>
                <a:spcPts val="0"/>
              </a:spcBef>
              <a:spcAft>
                <a:spcPts val="0"/>
              </a:spcAft>
              <a:buClr>
                <a:schemeClr val="lt1"/>
              </a:buClr>
              <a:buSzPts val="1400"/>
              <a:buFont typeface="Poppins"/>
              <a:buNone/>
              <a:defRPr b="1">
                <a:solidFill>
                  <a:schemeClr val="lt1"/>
                </a:solidFill>
                <a:latin typeface="Poppins"/>
                <a:ea typeface="Poppins"/>
                <a:cs typeface="Poppins"/>
                <a:sym typeface="Poppins"/>
              </a:defRPr>
            </a:lvl9pPr>
          </a:lstStyle>
          <a:p/>
        </p:txBody>
      </p:sp>
      <p:sp>
        <p:nvSpPr>
          <p:cNvPr id="75" name="Google Shape;75;p23"/>
          <p:cNvSpPr txBox="1"/>
          <p:nvPr>
            <p:ph idx="2" type="title"/>
          </p:nvPr>
        </p:nvSpPr>
        <p:spPr>
          <a:xfrm>
            <a:off x="4431600" y="1336730"/>
            <a:ext cx="4048200" cy="1770000"/>
          </a:xfrm>
          <a:prstGeom prst="rect">
            <a:avLst/>
          </a:prstGeom>
          <a:noFill/>
          <a:ln>
            <a:noFill/>
          </a:ln>
        </p:spPr>
        <p:txBody>
          <a:bodyPr anchorCtr="0" anchor="t" bIns="91425" lIns="91425" spcFirstLastPara="1" rIns="91425" wrap="square" tIns="91425">
            <a:noAutofit/>
          </a:bodyPr>
          <a:lstStyle>
            <a:lvl1pPr indent="-101600" lvl="0" marL="0" marR="0" rtl="0" algn="l">
              <a:lnSpc>
                <a:spcPct val="100000"/>
              </a:lnSpc>
              <a:spcBef>
                <a:spcPts val="0"/>
              </a:spcBef>
              <a:spcAft>
                <a:spcPts val="0"/>
              </a:spcAft>
              <a:buClr>
                <a:schemeClr val="accent2"/>
              </a:buClr>
              <a:buSzPts val="1600"/>
              <a:buFont typeface="Poppins"/>
              <a:buNone/>
              <a:defRPr b="1" sz="1600">
                <a:solidFill>
                  <a:schemeClr val="lt1"/>
                </a:solidFill>
                <a:latin typeface="Poppins"/>
                <a:ea typeface="Poppins"/>
                <a:cs typeface="Poppins"/>
                <a:sym typeface="Poppins"/>
              </a:defRPr>
            </a:lvl1pPr>
            <a:lvl2pPr lvl="1" rtl="0">
              <a:spcBef>
                <a:spcPts val="0"/>
              </a:spcBef>
              <a:spcAft>
                <a:spcPts val="0"/>
              </a:spcAft>
              <a:buClr>
                <a:schemeClr val="lt1"/>
              </a:buClr>
              <a:buSzPts val="1600"/>
              <a:buFont typeface="Poppins"/>
              <a:buNone/>
              <a:defRPr b="1" sz="1600">
                <a:solidFill>
                  <a:schemeClr val="lt1"/>
                </a:solidFill>
                <a:latin typeface="Poppins"/>
                <a:ea typeface="Poppins"/>
                <a:cs typeface="Poppins"/>
                <a:sym typeface="Poppins"/>
              </a:defRPr>
            </a:lvl2pPr>
            <a:lvl3pPr lvl="2" rtl="0">
              <a:spcBef>
                <a:spcPts val="0"/>
              </a:spcBef>
              <a:spcAft>
                <a:spcPts val="0"/>
              </a:spcAft>
              <a:buClr>
                <a:schemeClr val="lt1"/>
              </a:buClr>
              <a:buSzPts val="1600"/>
              <a:buFont typeface="Poppins"/>
              <a:buNone/>
              <a:defRPr b="1" sz="1600">
                <a:solidFill>
                  <a:schemeClr val="lt1"/>
                </a:solidFill>
                <a:latin typeface="Poppins"/>
                <a:ea typeface="Poppins"/>
                <a:cs typeface="Poppins"/>
                <a:sym typeface="Poppins"/>
              </a:defRPr>
            </a:lvl3pPr>
            <a:lvl4pPr lvl="3" rtl="0">
              <a:spcBef>
                <a:spcPts val="0"/>
              </a:spcBef>
              <a:spcAft>
                <a:spcPts val="0"/>
              </a:spcAft>
              <a:buClr>
                <a:schemeClr val="lt1"/>
              </a:buClr>
              <a:buSzPts val="1600"/>
              <a:buFont typeface="Poppins"/>
              <a:buNone/>
              <a:defRPr b="1" sz="1600">
                <a:solidFill>
                  <a:schemeClr val="lt1"/>
                </a:solidFill>
                <a:latin typeface="Poppins"/>
                <a:ea typeface="Poppins"/>
                <a:cs typeface="Poppins"/>
                <a:sym typeface="Poppins"/>
              </a:defRPr>
            </a:lvl4pPr>
            <a:lvl5pPr lvl="4" rtl="0">
              <a:spcBef>
                <a:spcPts val="0"/>
              </a:spcBef>
              <a:spcAft>
                <a:spcPts val="0"/>
              </a:spcAft>
              <a:buClr>
                <a:schemeClr val="lt1"/>
              </a:buClr>
              <a:buSzPts val="1600"/>
              <a:buFont typeface="Poppins"/>
              <a:buNone/>
              <a:defRPr b="1" sz="1600">
                <a:solidFill>
                  <a:schemeClr val="lt1"/>
                </a:solidFill>
                <a:latin typeface="Poppins"/>
                <a:ea typeface="Poppins"/>
                <a:cs typeface="Poppins"/>
                <a:sym typeface="Poppins"/>
              </a:defRPr>
            </a:lvl5pPr>
            <a:lvl6pPr lvl="5" rtl="0">
              <a:spcBef>
                <a:spcPts val="0"/>
              </a:spcBef>
              <a:spcAft>
                <a:spcPts val="0"/>
              </a:spcAft>
              <a:buClr>
                <a:schemeClr val="lt1"/>
              </a:buClr>
              <a:buSzPts val="1600"/>
              <a:buFont typeface="Poppins"/>
              <a:buNone/>
              <a:defRPr b="1" sz="1600">
                <a:solidFill>
                  <a:schemeClr val="lt1"/>
                </a:solidFill>
                <a:latin typeface="Poppins"/>
                <a:ea typeface="Poppins"/>
                <a:cs typeface="Poppins"/>
                <a:sym typeface="Poppins"/>
              </a:defRPr>
            </a:lvl6pPr>
            <a:lvl7pPr lvl="6" rtl="0">
              <a:spcBef>
                <a:spcPts val="0"/>
              </a:spcBef>
              <a:spcAft>
                <a:spcPts val="0"/>
              </a:spcAft>
              <a:buClr>
                <a:schemeClr val="lt1"/>
              </a:buClr>
              <a:buSzPts val="1600"/>
              <a:buFont typeface="Poppins"/>
              <a:buNone/>
              <a:defRPr b="1" sz="1600">
                <a:solidFill>
                  <a:schemeClr val="lt1"/>
                </a:solidFill>
                <a:latin typeface="Poppins"/>
                <a:ea typeface="Poppins"/>
                <a:cs typeface="Poppins"/>
                <a:sym typeface="Poppins"/>
              </a:defRPr>
            </a:lvl7pPr>
            <a:lvl8pPr lvl="7" rtl="0">
              <a:spcBef>
                <a:spcPts val="0"/>
              </a:spcBef>
              <a:spcAft>
                <a:spcPts val="0"/>
              </a:spcAft>
              <a:buClr>
                <a:schemeClr val="lt1"/>
              </a:buClr>
              <a:buSzPts val="1600"/>
              <a:buFont typeface="Poppins"/>
              <a:buNone/>
              <a:defRPr b="1" sz="1600">
                <a:solidFill>
                  <a:schemeClr val="lt1"/>
                </a:solidFill>
                <a:latin typeface="Poppins"/>
                <a:ea typeface="Poppins"/>
                <a:cs typeface="Poppins"/>
                <a:sym typeface="Poppins"/>
              </a:defRPr>
            </a:lvl8pPr>
            <a:lvl9pPr lvl="8" rtl="0">
              <a:spcBef>
                <a:spcPts val="0"/>
              </a:spcBef>
              <a:spcAft>
                <a:spcPts val="0"/>
              </a:spcAft>
              <a:buClr>
                <a:schemeClr val="lt1"/>
              </a:buClr>
              <a:buSzPts val="1600"/>
              <a:buFont typeface="Poppins"/>
              <a:buNone/>
              <a:defRPr b="1" sz="1600">
                <a:solidFill>
                  <a:schemeClr val="lt1"/>
                </a:solidFill>
                <a:latin typeface="Poppins"/>
                <a:ea typeface="Poppins"/>
                <a:cs typeface="Poppins"/>
                <a:sym typeface="Poppi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lank Canvas White">
  <p:cSld name="TITLE SLIDE MAG_1_1_1_1_1_1_1_1_1_1">
    <p:bg>
      <p:bgPr>
        <a:solidFill>
          <a:schemeClr val="lt1"/>
        </a:solidFill>
      </p:bgPr>
    </p:bg>
    <p:spTree>
      <p:nvGrpSpPr>
        <p:cNvPr id="76" name="Shape 76"/>
        <p:cNvGrpSpPr/>
        <p:nvPr/>
      </p:nvGrpSpPr>
      <p:grpSpPr>
        <a:xfrm>
          <a:off x="0" y="0"/>
          <a:ext cx="0" cy="0"/>
          <a:chOff x="0" y="0"/>
          <a:chExt cx="0" cy="0"/>
        </a:xfrm>
      </p:grpSpPr>
      <p:sp>
        <p:nvSpPr>
          <p:cNvPr id="77" name="Google Shape;77;p24"/>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Poppins"/>
              <a:buNone/>
              <a:defRPr b="1" sz="3000">
                <a:solidFill>
                  <a:schemeClr val="accen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lank Canvas Navy">
  <p:cSld name="TITLE SLIDE MAG_1_1_1_1_1_1_1_1_1_1_2">
    <p:bg>
      <p:bgPr>
        <a:solidFill>
          <a:schemeClr val="dk1"/>
        </a:solidFill>
      </p:bgPr>
    </p:bg>
    <p:spTree>
      <p:nvGrpSpPr>
        <p:cNvPr id="78" name="Shape 78"/>
        <p:cNvGrpSpPr/>
        <p:nvPr/>
      </p:nvGrpSpPr>
      <p:grpSpPr>
        <a:xfrm>
          <a:off x="0" y="0"/>
          <a:ext cx="0" cy="0"/>
          <a:chOff x="0" y="0"/>
          <a:chExt cx="0" cy="0"/>
        </a:xfrm>
      </p:grpSpPr>
      <p:sp>
        <p:nvSpPr>
          <p:cNvPr id="79" name="Google Shape;79;p25"/>
          <p:cNvSpPr txBox="1"/>
          <p:nvPr>
            <p:ph type="title"/>
          </p:nvPr>
        </p:nvSpPr>
        <p:spPr>
          <a:xfrm>
            <a:off x="615188" y="624279"/>
            <a:ext cx="5875800" cy="76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ection Starter Navy">
  <p:cSld name="TITLE SLIDE MAG_1_1_1_1_2_1">
    <p:bg>
      <p:bgPr>
        <a:solidFill>
          <a:schemeClr val="accent1"/>
        </a:solidFill>
      </p:bgPr>
    </p:bg>
    <p:spTree>
      <p:nvGrpSpPr>
        <p:cNvPr id="12" name="Shape 12"/>
        <p:cNvGrpSpPr/>
        <p:nvPr/>
      </p:nvGrpSpPr>
      <p:grpSpPr>
        <a:xfrm>
          <a:off x="0" y="0"/>
          <a:ext cx="0" cy="0"/>
          <a:chOff x="0" y="0"/>
          <a:chExt cx="0" cy="0"/>
        </a:xfrm>
      </p:grpSpPr>
      <p:sp>
        <p:nvSpPr>
          <p:cNvPr id="13" name="Google Shape;13;p4"/>
          <p:cNvSpPr txBox="1"/>
          <p:nvPr>
            <p:ph type="title"/>
          </p:nvPr>
        </p:nvSpPr>
        <p:spPr>
          <a:xfrm>
            <a:off x="609604" y="1224511"/>
            <a:ext cx="5743500" cy="1770000"/>
          </a:xfrm>
          <a:prstGeom prst="rect">
            <a:avLst/>
          </a:prstGeom>
          <a:noFill/>
          <a:ln>
            <a:noFill/>
          </a:ln>
        </p:spPr>
        <p:txBody>
          <a:bodyPr anchorCtr="0" anchor="t" bIns="91425" lIns="91425" spcFirstLastPara="1" rIns="91425" wrap="square" tIns="91425">
            <a:noAutofit/>
          </a:bodyPr>
          <a:lstStyle>
            <a:lvl1pPr indent="-254000" lvl="0" marL="0" marR="0" rtl="0" algn="l">
              <a:lnSpc>
                <a:spcPct val="100000"/>
              </a:lnSpc>
              <a:spcBef>
                <a:spcPts val="0"/>
              </a:spcBef>
              <a:spcAft>
                <a:spcPts val="0"/>
              </a:spcAft>
              <a:buSzPts val="4000"/>
              <a:buNone/>
              <a:defRPr b="1" sz="40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 name="Google Shape;14;p4"/>
          <p:cNvSpPr txBox="1"/>
          <p:nvPr>
            <p:ph idx="2" type="title"/>
          </p:nvPr>
        </p:nvSpPr>
        <p:spPr>
          <a:xfrm>
            <a:off x="609600" y="3068550"/>
            <a:ext cx="3052200" cy="985200"/>
          </a:xfrm>
          <a:prstGeom prst="rect">
            <a:avLst/>
          </a:prstGeom>
          <a:noFill/>
          <a:ln>
            <a:noFill/>
          </a:ln>
        </p:spPr>
        <p:txBody>
          <a:bodyPr anchorCtr="0" anchor="t" bIns="91425" lIns="91425" spcFirstLastPara="1" rIns="91425" wrap="square" tIns="91425">
            <a:noAutofit/>
          </a:bodyPr>
          <a:lstStyle>
            <a:lvl1pPr indent="-101600" lvl="0" marL="0" marR="0" rtl="0" algn="l">
              <a:lnSpc>
                <a:spcPct val="100000"/>
              </a:lnSpc>
              <a:spcBef>
                <a:spcPts val="0"/>
              </a:spcBef>
              <a:spcAft>
                <a:spcPts val="0"/>
              </a:spcAft>
              <a:buSzPts val="1600"/>
              <a:buNone/>
              <a:defRPr b="1"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tatement Magenta">
  <p:cSld name="TITLE SLIDE MAG_1_1_1_1">
    <p:bg>
      <p:bgPr>
        <a:solidFill>
          <a:schemeClr val="accent2"/>
        </a:solidFill>
      </p:bgPr>
    </p:bg>
    <p:spTree>
      <p:nvGrpSpPr>
        <p:cNvPr id="15" name="Shape 15"/>
        <p:cNvGrpSpPr/>
        <p:nvPr/>
      </p:nvGrpSpPr>
      <p:grpSpPr>
        <a:xfrm>
          <a:off x="0" y="0"/>
          <a:ext cx="0" cy="0"/>
          <a:chOff x="0" y="0"/>
          <a:chExt cx="0" cy="0"/>
        </a:xfrm>
      </p:grpSpPr>
      <p:sp>
        <p:nvSpPr>
          <p:cNvPr id="16" name="Google Shape;16;p5"/>
          <p:cNvSpPr txBox="1"/>
          <p:nvPr>
            <p:ph type="title"/>
          </p:nvPr>
        </p:nvSpPr>
        <p:spPr>
          <a:xfrm>
            <a:off x="609600" y="1224500"/>
            <a:ext cx="58884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tatement Navy">
  <p:cSld name="TITLE SLIDE MAG_1_1_1_1_2_1_1">
    <p:bg>
      <p:bgPr>
        <a:solidFill>
          <a:schemeClr val="accent1"/>
        </a:solidFill>
      </p:bgPr>
    </p:bg>
    <p:spTree>
      <p:nvGrpSpPr>
        <p:cNvPr id="17" name="Shape 17"/>
        <p:cNvGrpSpPr/>
        <p:nvPr/>
      </p:nvGrpSpPr>
      <p:grpSpPr>
        <a:xfrm>
          <a:off x="0" y="0"/>
          <a:ext cx="0" cy="0"/>
          <a:chOff x="0" y="0"/>
          <a:chExt cx="0" cy="0"/>
        </a:xfrm>
      </p:grpSpPr>
      <p:sp>
        <p:nvSpPr>
          <p:cNvPr id="18" name="Google Shape;18;p6"/>
          <p:cNvSpPr txBox="1"/>
          <p:nvPr>
            <p:ph type="title"/>
          </p:nvPr>
        </p:nvSpPr>
        <p:spPr>
          <a:xfrm>
            <a:off x="609600" y="1224500"/>
            <a:ext cx="58884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tatement White">
  <p:cSld name="TITLE SLIDE MAG_1_1_1_1_1_1_1_1_1_2">
    <p:bg>
      <p:bgPr>
        <a:solidFill>
          <a:schemeClr val="lt1"/>
        </a:solidFill>
      </p:bgPr>
    </p:bg>
    <p:spTree>
      <p:nvGrpSpPr>
        <p:cNvPr id="19" name="Shape 19"/>
        <p:cNvGrpSpPr/>
        <p:nvPr/>
      </p:nvGrpSpPr>
      <p:grpSpPr>
        <a:xfrm>
          <a:off x="0" y="0"/>
          <a:ext cx="0" cy="0"/>
          <a:chOff x="0" y="0"/>
          <a:chExt cx="0" cy="0"/>
        </a:xfrm>
      </p:grpSpPr>
      <p:sp>
        <p:nvSpPr>
          <p:cNvPr id="20" name="Google Shape;20;p7"/>
          <p:cNvSpPr txBox="1"/>
          <p:nvPr/>
        </p:nvSpPr>
        <p:spPr>
          <a:xfrm>
            <a:off x="5095875" y="5172075"/>
            <a:ext cx="4048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chemeClr val="accent2"/>
                </a:solidFill>
                <a:latin typeface="Poppins"/>
                <a:ea typeface="Poppins"/>
                <a:cs typeface="Poppins"/>
                <a:sym typeface="Poppins"/>
              </a:rPr>
              <a:t>Right-click image to replace</a:t>
            </a:r>
            <a:endParaRPr sz="1000">
              <a:solidFill>
                <a:schemeClr val="accent2"/>
              </a:solidFill>
              <a:latin typeface="Poppins"/>
              <a:ea typeface="Poppins"/>
              <a:cs typeface="Poppins"/>
              <a:sym typeface="Poppins"/>
            </a:endParaRPr>
          </a:p>
        </p:txBody>
      </p:sp>
      <p:sp>
        <p:nvSpPr>
          <p:cNvPr id="21" name="Google Shape;21;p7"/>
          <p:cNvSpPr txBox="1"/>
          <p:nvPr>
            <p:ph type="title"/>
          </p:nvPr>
        </p:nvSpPr>
        <p:spPr>
          <a:xfrm>
            <a:off x="609600" y="1224500"/>
            <a:ext cx="58884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Clr>
                <a:schemeClr val="dk1"/>
              </a:buClr>
              <a:buSzPts val="3000"/>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tatement Context Magenta">
  <p:cSld name="TITLE SLIDE MAG_1_1_1_1_1">
    <p:bg>
      <p:bgPr>
        <a:solidFill>
          <a:schemeClr val="accent2"/>
        </a:solidFill>
      </p:bgPr>
    </p:bg>
    <p:spTree>
      <p:nvGrpSpPr>
        <p:cNvPr id="22" name="Shape 22"/>
        <p:cNvGrpSpPr/>
        <p:nvPr/>
      </p:nvGrpSpPr>
      <p:grpSpPr>
        <a:xfrm>
          <a:off x="0" y="0"/>
          <a:ext cx="0" cy="0"/>
          <a:chOff x="0" y="0"/>
          <a:chExt cx="0" cy="0"/>
        </a:xfrm>
      </p:grpSpPr>
      <p:sp>
        <p:nvSpPr>
          <p:cNvPr id="23" name="Google Shape;23;p8"/>
          <p:cNvSpPr txBox="1"/>
          <p:nvPr>
            <p:ph type="title"/>
          </p:nvPr>
        </p:nvSpPr>
        <p:spPr>
          <a:xfrm>
            <a:off x="609600" y="1224500"/>
            <a:ext cx="58884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4" name="Google Shape;24;p8"/>
          <p:cNvSpPr txBox="1"/>
          <p:nvPr>
            <p:ph idx="2" type="title"/>
          </p:nvPr>
        </p:nvSpPr>
        <p:spPr>
          <a:xfrm>
            <a:off x="609600" y="791250"/>
            <a:ext cx="5888400" cy="433200"/>
          </a:xfrm>
          <a:prstGeom prst="rect">
            <a:avLst/>
          </a:prstGeom>
          <a:noFill/>
          <a:ln>
            <a:noFill/>
          </a:ln>
        </p:spPr>
        <p:txBody>
          <a:bodyPr anchorCtr="0" anchor="t" bIns="91425" lIns="91425" spcFirstLastPara="1" rIns="91425" wrap="square" tIns="91425">
            <a:noAutofit/>
          </a:bodyPr>
          <a:lstStyle>
            <a:lvl1pPr indent="-101600" lvl="0" marL="0" marR="0" rtl="0" algn="l">
              <a:lnSpc>
                <a:spcPct val="100000"/>
              </a:lnSpc>
              <a:spcBef>
                <a:spcPts val="0"/>
              </a:spcBef>
              <a:spcAft>
                <a:spcPts val="0"/>
              </a:spcAft>
              <a:buClr>
                <a:schemeClr val="dk1"/>
              </a:buClr>
              <a:buSzPts val="1600"/>
              <a:buNone/>
              <a:defRPr b="1" sz="1600">
                <a:solidFill>
                  <a:schemeClr val="dk1"/>
                </a:solidFill>
                <a:latin typeface="Poppins"/>
                <a:ea typeface="Poppins"/>
                <a:cs typeface="Poppins"/>
                <a:sym typeface="Poppins"/>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tatement Context Navy">
  <p:cSld name="TITLE SLIDE MAG_1_1_1_1_1_1">
    <p:bg>
      <p:bgPr>
        <a:solidFill>
          <a:schemeClr val="dk1"/>
        </a:solidFill>
      </p:bgPr>
    </p:bg>
    <p:spTree>
      <p:nvGrpSpPr>
        <p:cNvPr id="25" name="Shape 25"/>
        <p:cNvGrpSpPr/>
        <p:nvPr/>
      </p:nvGrpSpPr>
      <p:grpSpPr>
        <a:xfrm>
          <a:off x="0" y="0"/>
          <a:ext cx="0" cy="0"/>
          <a:chOff x="0" y="0"/>
          <a:chExt cx="0" cy="0"/>
        </a:xfrm>
      </p:grpSpPr>
      <p:sp>
        <p:nvSpPr>
          <p:cNvPr id="26" name="Google Shape;26;p9"/>
          <p:cNvSpPr txBox="1"/>
          <p:nvPr>
            <p:ph type="title"/>
          </p:nvPr>
        </p:nvSpPr>
        <p:spPr>
          <a:xfrm>
            <a:off x="609600" y="1224500"/>
            <a:ext cx="58884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7" name="Google Shape;27;p9"/>
          <p:cNvSpPr txBox="1"/>
          <p:nvPr>
            <p:ph idx="2" type="title"/>
          </p:nvPr>
        </p:nvSpPr>
        <p:spPr>
          <a:xfrm>
            <a:off x="609600" y="791250"/>
            <a:ext cx="5888400" cy="433200"/>
          </a:xfrm>
          <a:prstGeom prst="rect">
            <a:avLst/>
          </a:prstGeom>
          <a:noFill/>
          <a:ln>
            <a:noFill/>
          </a:ln>
        </p:spPr>
        <p:txBody>
          <a:bodyPr anchorCtr="0" anchor="t" bIns="91425" lIns="91425" spcFirstLastPara="1" rIns="91425" wrap="square" tIns="91425">
            <a:noAutofit/>
          </a:bodyPr>
          <a:lstStyle>
            <a:lvl1pPr indent="-101600" lvl="0" marL="0" marR="0" rtl="0" algn="l">
              <a:lnSpc>
                <a:spcPct val="100000"/>
              </a:lnSpc>
              <a:spcBef>
                <a:spcPts val="0"/>
              </a:spcBef>
              <a:spcAft>
                <a:spcPts val="0"/>
              </a:spcAft>
              <a:buClr>
                <a:schemeClr val="accent2"/>
              </a:buClr>
              <a:buSzPts val="1600"/>
              <a:buNone/>
              <a:defRPr b="1" sz="1600">
                <a:solidFill>
                  <a:schemeClr val="accent2"/>
                </a:solidFill>
                <a:latin typeface="Poppins"/>
                <a:ea typeface="Poppins"/>
                <a:cs typeface="Poppins"/>
                <a:sym typeface="Poppins"/>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tatement Context White">
  <p:cSld name="TITLE SLIDE MAG_1_1_1_1_1_1_1">
    <p:bg>
      <p:bgPr>
        <a:solidFill>
          <a:schemeClr val="lt1"/>
        </a:solidFill>
      </p:bgPr>
    </p:bg>
    <p:spTree>
      <p:nvGrpSpPr>
        <p:cNvPr id="28" name="Shape 28"/>
        <p:cNvGrpSpPr/>
        <p:nvPr/>
      </p:nvGrpSpPr>
      <p:grpSpPr>
        <a:xfrm>
          <a:off x="0" y="0"/>
          <a:ext cx="0" cy="0"/>
          <a:chOff x="0" y="0"/>
          <a:chExt cx="0" cy="0"/>
        </a:xfrm>
      </p:grpSpPr>
      <p:sp>
        <p:nvSpPr>
          <p:cNvPr id="29" name="Google Shape;29;p10"/>
          <p:cNvSpPr txBox="1"/>
          <p:nvPr>
            <p:ph type="title"/>
          </p:nvPr>
        </p:nvSpPr>
        <p:spPr>
          <a:xfrm>
            <a:off x="609600" y="1224500"/>
            <a:ext cx="5888400" cy="1770000"/>
          </a:xfrm>
          <a:prstGeom prst="rect">
            <a:avLst/>
          </a:prstGeom>
          <a:noFill/>
          <a:ln>
            <a:noFill/>
          </a:ln>
        </p:spPr>
        <p:txBody>
          <a:bodyPr anchorCtr="0" anchor="t" bIns="91425" lIns="91425" spcFirstLastPara="1" rIns="91425" wrap="square" tIns="91425">
            <a:noAutofit/>
          </a:bodyPr>
          <a:lstStyle>
            <a:lvl1pPr indent="-190500" lvl="0" marL="0" marR="0" rtl="0" algn="l">
              <a:lnSpc>
                <a:spcPct val="100000"/>
              </a:lnSpc>
              <a:spcBef>
                <a:spcPts val="0"/>
              </a:spcBef>
              <a:spcAft>
                <a:spcPts val="0"/>
              </a:spcAft>
              <a:buClr>
                <a:schemeClr val="dk1"/>
              </a:buClr>
              <a:buSzPts val="3000"/>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sp>
        <p:nvSpPr>
          <p:cNvPr id="30" name="Google Shape;30;p10"/>
          <p:cNvSpPr txBox="1"/>
          <p:nvPr>
            <p:ph idx="2" type="title"/>
          </p:nvPr>
        </p:nvSpPr>
        <p:spPr>
          <a:xfrm>
            <a:off x="609600" y="791250"/>
            <a:ext cx="5888400" cy="433200"/>
          </a:xfrm>
          <a:prstGeom prst="rect">
            <a:avLst/>
          </a:prstGeom>
          <a:noFill/>
          <a:ln>
            <a:noFill/>
          </a:ln>
        </p:spPr>
        <p:txBody>
          <a:bodyPr anchorCtr="0" anchor="t" bIns="91425" lIns="91425" spcFirstLastPara="1" rIns="91425" wrap="square" tIns="91425">
            <a:noAutofit/>
          </a:bodyPr>
          <a:lstStyle>
            <a:lvl1pPr indent="-101600" lvl="0" marL="0" marR="0" rtl="0" algn="l">
              <a:lnSpc>
                <a:spcPct val="100000"/>
              </a:lnSpc>
              <a:spcBef>
                <a:spcPts val="0"/>
              </a:spcBef>
              <a:spcAft>
                <a:spcPts val="0"/>
              </a:spcAft>
              <a:buClr>
                <a:schemeClr val="accent2"/>
              </a:buClr>
              <a:buSzPts val="1600"/>
              <a:buNone/>
              <a:defRPr b="1" sz="1600">
                <a:solidFill>
                  <a:schemeClr val="accent2"/>
                </a:solidFill>
                <a:latin typeface="Poppins"/>
                <a:ea typeface="Poppins"/>
                <a:cs typeface="Poppins"/>
                <a:sym typeface="Poppins"/>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306">
          <p15:clr>
            <a:srgbClr val="A61C00"/>
          </p15:clr>
        </p15:guide>
        <p15:guide id="2" pos="454">
          <p15:clr>
            <a:srgbClr val="A61C00"/>
          </p15:clr>
        </p15:guide>
        <p15:guide id="3" pos="2880">
          <p15:clr>
            <a:srgbClr val="A61C00"/>
          </p15:clr>
        </p15:guide>
        <p15:guide id="4" orient="horz" pos="907">
          <p15:clr>
            <a:srgbClr val="F26B43"/>
          </p15:clr>
        </p15:guide>
        <p15:guide id="5" orient="horz" pos="2891">
          <p15:clr>
            <a:srgbClr val="F26B43"/>
          </p15:clr>
        </p15:guide>
        <p15:guide id="6" orient="horz" pos="2721">
          <p15:clr>
            <a:srgbClr val="F26B43"/>
          </p15:clr>
        </p15:guide>
        <p15:guide id="7" orient="horz" pos="680">
          <p15:clr>
            <a:srgbClr val="F26B43"/>
          </p15:clr>
        </p15:guide>
        <p15:guide id="8" pos="1667">
          <p15:clr>
            <a:srgbClr val="EA4335"/>
          </p15:clr>
        </p15:guide>
        <p15:guide id="9" pos="40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estingunited.com/ioannis-papadakis" TargetMode="External"/><Relationship Id="rId4" Type="http://schemas.openxmlformats.org/officeDocument/2006/relationships/hyperlink" Target="https://testingunited.com/ioannis-papadakis" TargetMode="External"/><Relationship Id="rId5" Type="http://schemas.openxmlformats.org/officeDocument/2006/relationships/hyperlink" Target="https://testingunited.com/ioannis-papadakis" TargetMode="External"/><Relationship Id="rId6" Type="http://schemas.openxmlformats.org/officeDocument/2006/relationships/hyperlink" Target="https://testingunited.com/ioannis-papadakis" TargetMode="External"/><Relationship Id="rId7" Type="http://schemas.openxmlformats.org/officeDocument/2006/relationships/image" Target="../media/image2.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chat.openai.com/" TargetMode="External"/><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s://www.linkedin.com/in/ioannis-papadakis-64862257/"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6"/>
          <p:cNvSpPr txBox="1"/>
          <p:nvPr>
            <p:ph type="title"/>
          </p:nvPr>
        </p:nvSpPr>
        <p:spPr>
          <a:xfrm>
            <a:off x="491349" y="915725"/>
            <a:ext cx="7494300" cy="17700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GB" sz="2300">
                <a:solidFill>
                  <a:schemeClr val="hlink"/>
                </a:solidFill>
                <a:uFill>
                  <a:noFill/>
                </a:uFill>
                <a:latin typeface="Lato"/>
                <a:ea typeface="Lato"/>
                <a:cs typeface="Lato"/>
                <a:sym typeface="Lato"/>
                <a:hlinkClick r:id="rId3"/>
              </a:rPr>
              <a:t>Exploring Test </a:t>
            </a:r>
            <a:r>
              <a:rPr lang="en-GB" sz="2300">
                <a:solidFill>
                  <a:schemeClr val="hlink"/>
                </a:solidFill>
                <a:uFill>
                  <a:noFill/>
                </a:uFill>
                <a:latin typeface="Lato"/>
                <a:ea typeface="Lato"/>
                <a:cs typeface="Lato"/>
                <a:sym typeface="Lato"/>
                <a:hlinkClick r:id="rId4"/>
              </a:rPr>
              <a:t>Automation</a:t>
            </a:r>
            <a:r>
              <a:rPr lang="en-GB" sz="2300">
                <a:solidFill>
                  <a:schemeClr val="hlink"/>
                </a:solidFill>
                <a:uFill>
                  <a:noFill/>
                </a:uFill>
                <a:latin typeface="Lato"/>
                <a:ea typeface="Lato"/>
                <a:cs typeface="Lato"/>
                <a:sym typeface="Lato"/>
                <a:hlinkClick r:id="rId5"/>
              </a:rPr>
              <a:t>: </a:t>
            </a:r>
            <a:endParaRPr sz="4800"/>
          </a:p>
          <a:p>
            <a:pPr indent="0" lvl="0" marL="0" rtl="0" algn="l">
              <a:lnSpc>
                <a:spcPct val="130000"/>
              </a:lnSpc>
              <a:spcBef>
                <a:spcPts val="0"/>
              </a:spcBef>
              <a:spcAft>
                <a:spcPts val="0"/>
              </a:spcAft>
              <a:buNone/>
            </a:pPr>
            <a:r>
              <a:rPr lang="en-GB" sz="1400">
                <a:solidFill>
                  <a:schemeClr val="hlink"/>
                </a:solidFill>
                <a:uFill>
                  <a:noFill/>
                </a:uFill>
                <a:latin typeface="Lato"/>
                <a:ea typeface="Lato"/>
                <a:cs typeface="Lato"/>
                <a:sym typeface="Lato"/>
                <a:hlinkClick r:id="rId6"/>
              </a:rPr>
              <a:t>A Comparative Analysis of Generative AI and Traditional ML Approaches</a:t>
            </a:r>
            <a:endParaRPr sz="1400">
              <a:solidFill>
                <a:schemeClr val="hlink"/>
              </a:solidFill>
              <a:latin typeface="Lato"/>
              <a:ea typeface="Lato"/>
              <a:cs typeface="Lato"/>
              <a:sym typeface="Lato"/>
            </a:endParaRPr>
          </a:p>
          <a:p>
            <a:pPr indent="0" lvl="0" marL="0" rtl="0" algn="l">
              <a:lnSpc>
                <a:spcPct val="100000"/>
              </a:lnSpc>
              <a:spcBef>
                <a:spcPts val="0"/>
              </a:spcBef>
              <a:spcAft>
                <a:spcPts val="0"/>
              </a:spcAft>
              <a:buNone/>
            </a:pPr>
            <a:r>
              <a:t/>
            </a:r>
            <a:endParaRPr b="0" sz="3000">
              <a:solidFill>
                <a:schemeClr val="accent2"/>
              </a:solidFill>
              <a:latin typeface="Poppins Light"/>
              <a:ea typeface="Poppins Light"/>
              <a:cs typeface="Poppins Light"/>
              <a:sym typeface="Poppins Light"/>
            </a:endParaRPr>
          </a:p>
        </p:txBody>
      </p:sp>
      <p:pic>
        <p:nvPicPr>
          <p:cNvPr id="85" name="Google Shape;85;p26"/>
          <p:cNvPicPr preferRelativeResize="0"/>
          <p:nvPr/>
        </p:nvPicPr>
        <p:blipFill>
          <a:blip r:embed="rId7">
            <a:alphaModFix/>
          </a:blip>
          <a:stretch>
            <a:fillRect/>
          </a:stretch>
        </p:blipFill>
        <p:spPr>
          <a:xfrm>
            <a:off x="7260000" y="3480488"/>
            <a:ext cx="1982525" cy="1982525"/>
          </a:xfrm>
          <a:prstGeom prst="rect">
            <a:avLst/>
          </a:prstGeom>
          <a:noFill/>
          <a:ln>
            <a:noFill/>
          </a:ln>
        </p:spPr>
      </p:pic>
      <p:pic>
        <p:nvPicPr>
          <p:cNvPr id="86" name="Google Shape;86;p26"/>
          <p:cNvPicPr preferRelativeResize="0"/>
          <p:nvPr/>
        </p:nvPicPr>
        <p:blipFill>
          <a:blip r:embed="rId8">
            <a:alphaModFix/>
          </a:blip>
          <a:stretch>
            <a:fillRect/>
          </a:stretch>
        </p:blipFill>
        <p:spPr>
          <a:xfrm>
            <a:off x="3286813" y="1892175"/>
            <a:ext cx="2152975" cy="2152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5"/>
          <p:cNvPicPr preferRelativeResize="0"/>
          <p:nvPr/>
        </p:nvPicPr>
        <p:blipFill>
          <a:blip r:embed="rId3">
            <a:alphaModFix/>
          </a:blip>
          <a:stretch>
            <a:fillRect/>
          </a:stretch>
        </p:blipFill>
        <p:spPr>
          <a:xfrm>
            <a:off x="7442650" y="4184249"/>
            <a:ext cx="1478026" cy="511699"/>
          </a:xfrm>
          <a:prstGeom prst="rect">
            <a:avLst/>
          </a:prstGeom>
          <a:noFill/>
          <a:ln>
            <a:noFill/>
          </a:ln>
        </p:spPr>
      </p:pic>
      <p:pic>
        <p:nvPicPr>
          <p:cNvPr id="162" name="Google Shape;162;p35"/>
          <p:cNvPicPr preferRelativeResize="0"/>
          <p:nvPr/>
        </p:nvPicPr>
        <p:blipFill>
          <a:blip r:embed="rId4">
            <a:alphaModFix/>
          </a:blip>
          <a:stretch>
            <a:fillRect/>
          </a:stretch>
        </p:blipFill>
        <p:spPr>
          <a:xfrm>
            <a:off x="1654625" y="396400"/>
            <a:ext cx="5670744" cy="4350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6"/>
          <p:cNvSpPr txBox="1"/>
          <p:nvPr>
            <p:ph type="title"/>
          </p:nvPr>
        </p:nvSpPr>
        <p:spPr>
          <a:xfrm>
            <a:off x="609598" y="195000"/>
            <a:ext cx="8534400" cy="17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168" name="Google Shape;168;p36"/>
          <p:cNvSpPr txBox="1"/>
          <p:nvPr>
            <p:ph idx="2" type="title"/>
          </p:nvPr>
        </p:nvSpPr>
        <p:spPr>
          <a:xfrm>
            <a:off x="609600" y="1080000"/>
            <a:ext cx="7814400" cy="38850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t/>
            </a:r>
            <a:endParaRPr b="0"/>
          </a:p>
          <a:p>
            <a:pPr indent="457200" lvl="0" marL="0" rtl="0" algn="l">
              <a:lnSpc>
                <a:spcPct val="150000"/>
              </a:lnSpc>
              <a:spcBef>
                <a:spcPts val="0"/>
              </a:spcBef>
              <a:spcAft>
                <a:spcPts val="0"/>
              </a:spcAft>
              <a:buNone/>
            </a:pPr>
            <a:r>
              <a:t/>
            </a:r>
            <a:endParaRPr b="0"/>
          </a:p>
          <a:p>
            <a:pPr indent="0" lvl="0" marL="0" rtl="0" algn="l">
              <a:lnSpc>
                <a:spcPct val="150000"/>
              </a:lnSpc>
              <a:spcBef>
                <a:spcPts val="0"/>
              </a:spcBef>
              <a:spcAft>
                <a:spcPts val="0"/>
              </a:spcAft>
              <a:buNone/>
            </a:pPr>
            <a:r>
              <a:t/>
            </a:r>
            <a:endParaRPr b="0"/>
          </a:p>
        </p:txBody>
      </p:sp>
      <p:sp>
        <p:nvSpPr>
          <p:cNvPr id="169" name="Google Shape;169;p36"/>
          <p:cNvSpPr txBox="1"/>
          <p:nvPr/>
        </p:nvSpPr>
        <p:spPr>
          <a:xfrm>
            <a:off x="815850" y="2134375"/>
            <a:ext cx="2868000" cy="14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sp>
        <p:nvSpPr>
          <p:cNvPr id="170" name="Google Shape;170;p36"/>
          <p:cNvSpPr txBox="1"/>
          <p:nvPr/>
        </p:nvSpPr>
        <p:spPr>
          <a:xfrm>
            <a:off x="740150" y="1302275"/>
            <a:ext cx="2473500" cy="12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36"/>
          <p:cNvPicPr preferRelativeResize="0"/>
          <p:nvPr/>
        </p:nvPicPr>
        <p:blipFill>
          <a:blip r:embed="rId3">
            <a:alphaModFix/>
          </a:blip>
          <a:stretch>
            <a:fillRect/>
          </a:stretch>
        </p:blipFill>
        <p:spPr>
          <a:xfrm>
            <a:off x="7260000" y="3480488"/>
            <a:ext cx="1982525" cy="1982525"/>
          </a:xfrm>
          <a:prstGeom prst="rect">
            <a:avLst/>
          </a:prstGeom>
          <a:noFill/>
          <a:ln>
            <a:noFill/>
          </a:ln>
        </p:spPr>
      </p:pic>
      <p:sp>
        <p:nvSpPr>
          <p:cNvPr id="172" name="Google Shape;172;p36"/>
          <p:cNvSpPr txBox="1"/>
          <p:nvPr>
            <p:ph type="title"/>
          </p:nvPr>
        </p:nvSpPr>
        <p:spPr>
          <a:xfrm>
            <a:off x="1627800" y="3063575"/>
            <a:ext cx="5888400" cy="17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Scan me please!!!</a:t>
            </a:r>
            <a:endParaRPr sz="3500"/>
          </a:p>
        </p:txBody>
      </p:sp>
      <p:pic>
        <p:nvPicPr>
          <p:cNvPr id="173" name="Google Shape;173;p36"/>
          <p:cNvPicPr preferRelativeResize="0"/>
          <p:nvPr/>
        </p:nvPicPr>
        <p:blipFill>
          <a:blip r:embed="rId4">
            <a:alphaModFix/>
          </a:blip>
          <a:stretch>
            <a:fillRect/>
          </a:stretch>
        </p:blipFill>
        <p:spPr>
          <a:xfrm>
            <a:off x="3615875" y="869250"/>
            <a:ext cx="1801851" cy="1801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7"/>
          <p:cNvSpPr txBox="1"/>
          <p:nvPr>
            <p:ph type="title"/>
          </p:nvPr>
        </p:nvSpPr>
        <p:spPr>
          <a:xfrm>
            <a:off x="609598" y="195000"/>
            <a:ext cx="8534400" cy="17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179" name="Google Shape;179;p37"/>
          <p:cNvSpPr txBox="1"/>
          <p:nvPr>
            <p:ph idx="2" type="title"/>
          </p:nvPr>
        </p:nvSpPr>
        <p:spPr>
          <a:xfrm>
            <a:off x="609600" y="1080000"/>
            <a:ext cx="7814400" cy="38850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t/>
            </a:r>
            <a:endParaRPr b="0"/>
          </a:p>
          <a:p>
            <a:pPr indent="457200" lvl="0" marL="0" rtl="0" algn="l">
              <a:lnSpc>
                <a:spcPct val="150000"/>
              </a:lnSpc>
              <a:spcBef>
                <a:spcPts val="0"/>
              </a:spcBef>
              <a:spcAft>
                <a:spcPts val="0"/>
              </a:spcAft>
              <a:buNone/>
            </a:pPr>
            <a:r>
              <a:t/>
            </a:r>
            <a:endParaRPr b="0"/>
          </a:p>
          <a:p>
            <a:pPr indent="0" lvl="0" marL="0" rtl="0" algn="l">
              <a:lnSpc>
                <a:spcPct val="150000"/>
              </a:lnSpc>
              <a:spcBef>
                <a:spcPts val="0"/>
              </a:spcBef>
              <a:spcAft>
                <a:spcPts val="0"/>
              </a:spcAft>
              <a:buNone/>
            </a:pPr>
            <a:r>
              <a:t/>
            </a:r>
            <a:endParaRPr b="0"/>
          </a:p>
        </p:txBody>
      </p:sp>
      <p:sp>
        <p:nvSpPr>
          <p:cNvPr id="180" name="Google Shape;180;p37"/>
          <p:cNvSpPr txBox="1"/>
          <p:nvPr/>
        </p:nvSpPr>
        <p:spPr>
          <a:xfrm>
            <a:off x="815850" y="2134375"/>
            <a:ext cx="2868000" cy="14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sp>
        <p:nvSpPr>
          <p:cNvPr id="181" name="Google Shape;181;p37"/>
          <p:cNvSpPr txBox="1"/>
          <p:nvPr/>
        </p:nvSpPr>
        <p:spPr>
          <a:xfrm>
            <a:off x="740150" y="1302275"/>
            <a:ext cx="2473500" cy="12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7"/>
          <p:cNvPicPr preferRelativeResize="0"/>
          <p:nvPr/>
        </p:nvPicPr>
        <p:blipFill>
          <a:blip r:embed="rId3">
            <a:alphaModFix/>
          </a:blip>
          <a:stretch>
            <a:fillRect/>
          </a:stretch>
        </p:blipFill>
        <p:spPr>
          <a:xfrm>
            <a:off x="7260000" y="3480488"/>
            <a:ext cx="1982525" cy="1982525"/>
          </a:xfrm>
          <a:prstGeom prst="rect">
            <a:avLst/>
          </a:prstGeom>
          <a:noFill/>
          <a:ln>
            <a:noFill/>
          </a:ln>
        </p:spPr>
      </p:pic>
      <p:sp>
        <p:nvSpPr>
          <p:cNvPr id="183" name="Google Shape;183;p37"/>
          <p:cNvSpPr txBox="1"/>
          <p:nvPr>
            <p:ph type="title"/>
          </p:nvPr>
        </p:nvSpPr>
        <p:spPr>
          <a:xfrm>
            <a:off x="1627800" y="2557775"/>
            <a:ext cx="5888400" cy="17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Gen AI Code Completion in React</a:t>
            </a:r>
            <a:endParaRPr sz="3500"/>
          </a:p>
        </p:txBody>
      </p:sp>
      <p:pic>
        <p:nvPicPr>
          <p:cNvPr id="184" name="Google Shape;184;p37"/>
          <p:cNvPicPr preferRelativeResize="0"/>
          <p:nvPr/>
        </p:nvPicPr>
        <p:blipFill>
          <a:blip r:embed="rId4">
            <a:alphaModFix/>
          </a:blip>
          <a:stretch>
            <a:fillRect/>
          </a:stretch>
        </p:blipFill>
        <p:spPr>
          <a:xfrm>
            <a:off x="5073650" y="796195"/>
            <a:ext cx="3478549" cy="1168800"/>
          </a:xfrm>
          <a:prstGeom prst="rect">
            <a:avLst/>
          </a:prstGeom>
          <a:noFill/>
          <a:ln>
            <a:noFill/>
          </a:ln>
        </p:spPr>
      </p:pic>
      <p:pic>
        <p:nvPicPr>
          <p:cNvPr id="185" name="Google Shape;185;p37"/>
          <p:cNvPicPr preferRelativeResize="0"/>
          <p:nvPr/>
        </p:nvPicPr>
        <p:blipFill rotWithShape="1">
          <a:blip r:embed="rId5">
            <a:alphaModFix/>
          </a:blip>
          <a:srcRect b="13591" l="580" r="75335" t="0"/>
          <a:stretch/>
        </p:blipFill>
        <p:spPr>
          <a:xfrm>
            <a:off x="1181425" y="602100"/>
            <a:ext cx="1422825" cy="155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8"/>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191" name="Google Shape;191;p38"/>
          <p:cNvSpPr txBox="1"/>
          <p:nvPr/>
        </p:nvSpPr>
        <p:spPr>
          <a:xfrm>
            <a:off x="301200" y="465000"/>
            <a:ext cx="4825500" cy="1950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100">
              <a:solidFill>
                <a:srgbClr val="000000"/>
              </a:solidFill>
            </a:endParaRPr>
          </a:p>
          <a:p>
            <a:pPr indent="0" lvl="0" marL="0" rtl="0" algn="l">
              <a:lnSpc>
                <a:spcPct val="160000"/>
              </a:lnSpc>
              <a:spcBef>
                <a:spcPts val="0"/>
              </a:spcBef>
              <a:spcAft>
                <a:spcPts val="0"/>
              </a:spcAft>
              <a:buNone/>
            </a:pPr>
            <a:r>
              <a:t/>
            </a:r>
            <a:endParaRPr sz="1350">
              <a:solidFill>
                <a:srgbClr val="141450"/>
              </a:solidFill>
              <a:latin typeface="Roboto"/>
              <a:ea typeface="Roboto"/>
              <a:cs typeface="Roboto"/>
              <a:sym typeface="Roboto"/>
            </a:endParaRPr>
          </a:p>
          <a:p>
            <a:pPr indent="0" lvl="0" marL="0" rtl="0" algn="l">
              <a:lnSpc>
                <a:spcPct val="115000"/>
              </a:lnSpc>
              <a:spcBef>
                <a:spcPts val="1800"/>
              </a:spcBef>
              <a:spcAft>
                <a:spcPts val="0"/>
              </a:spcAft>
              <a:buNone/>
            </a:pPr>
            <a:r>
              <a:t/>
            </a:r>
            <a:endParaRPr sz="1100">
              <a:solidFill>
                <a:srgbClr val="000000"/>
              </a:solidFill>
            </a:endParaRPr>
          </a:p>
          <a:p>
            <a:pPr indent="0" lvl="0" marL="0" rtl="0" algn="l">
              <a:lnSpc>
                <a:spcPct val="115000"/>
              </a:lnSpc>
              <a:spcBef>
                <a:spcPts val="0"/>
              </a:spcBef>
              <a:spcAft>
                <a:spcPts val="1200"/>
              </a:spcAft>
              <a:buNone/>
            </a:pPr>
            <a:r>
              <a:t/>
            </a:r>
            <a:endParaRPr sz="1800">
              <a:solidFill>
                <a:srgbClr val="000000"/>
              </a:solidFill>
              <a:latin typeface="Roboto"/>
              <a:ea typeface="Roboto"/>
              <a:cs typeface="Roboto"/>
              <a:sym typeface="Roboto"/>
            </a:endParaRPr>
          </a:p>
        </p:txBody>
      </p:sp>
      <p:pic>
        <p:nvPicPr>
          <p:cNvPr id="192" name="Google Shape;192;p38"/>
          <p:cNvPicPr preferRelativeResize="0"/>
          <p:nvPr/>
        </p:nvPicPr>
        <p:blipFill>
          <a:blip r:embed="rId4">
            <a:alphaModFix/>
          </a:blip>
          <a:stretch>
            <a:fillRect/>
          </a:stretch>
        </p:blipFill>
        <p:spPr>
          <a:xfrm>
            <a:off x="5175550" y="1355788"/>
            <a:ext cx="3877950" cy="2618524"/>
          </a:xfrm>
          <a:prstGeom prst="rect">
            <a:avLst/>
          </a:prstGeom>
          <a:noFill/>
          <a:ln>
            <a:noFill/>
          </a:ln>
        </p:spPr>
      </p:pic>
      <p:sp>
        <p:nvSpPr>
          <p:cNvPr id="193" name="Google Shape;193;p38"/>
          <p:cNvSpPr/>
          <p:nvPr/>
        </p:nvSpPr>
        <p:spPr>
          <a:xfrm>
            <a:off x="6158625" y="1575588"/>
            <a:ext cx="691800" cy="109500"/>
          </a:xfrm>
          <a:prstGeom prst="rect">
            <a:avLst/>
          </a:prstGeom>
          <a:noFill/>
          <a:ln cap="flat" cmpd="sng" w="28575">
            <a:solidFill>
              <a:srgbClr val="FF0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94" name="Google Shape;194;p38"/>
          <p:cNvCxnSpPr>
            <a:endCxn id="193" idx="1"/>
          </p:cNvCxnSpPr>
          <p:nvPr/>
        </p:nvCxnSpPr>
        <p:spPr>
          <a:xfrm flipH="1" rot="10800000">
            <a:off x="3564525" y="1630338"/>
            <a:ext cx="2594100" cy="1347300"/>
          </a:xfrm>
          <a:prstGeom prst="straightConnector1">
            <a:avLst/>
          </a:prstGeom>
          <a:noFill/>
          <a:ln cap="flat" cmpd="sng" w="28575">
            <a:solidFill>
              <a:srgbClr val="FF00E0"/>
            </a:solidFill>
            <a:prstDash val="solid"/>
            <a:round/>
            <a:headEnd len="med" w="med" type="none"/>
            <a:tailEnd len="med" w="med" type="triangle"/>
          </a:ln>
        </p:spPr>
      </p:cxnSp>
      <p:cxnSp>
        <p:nvCxnSpPr>
          <p:cNvPr id="195" name="Google Shape;195;p38"/>
          <p:cNvCxnSpPr/>
          <p:nvPr/>
        </p:nvCxnSpPr>
        <p:spPr>
          <a:xfrm>
            <a:off x="3596125" y="3185663"/>
            <a:ext cx="5347200" cy="758700"/>
          </a:xfrm>
          <a:prstGeom prst="straightConnector1">
            <a:avLst/>
          </a:prstGeom>
          <a:noFill/>
          <a:ln cap="flat" cmpd="sng" w="28575">
            <a:solidFill>
              <a:srgbClr val="FF00E0"/>
            </a:solidFill>
            <a:prstDash val="solid"/>
            <a:round/>
            <a:headEnd len="med" w="med" type="none"/>
            <a:tailEnd len="med" w="med" type="triangle"/>
          </a:ln>
        </p:spPr>
      </p:cxnSp>
      <p:sp>
        <p:nvSpPr>
          <p:cNvPr id="196" name="Google Shape;196;p38"/>
          <p:cNvSpPr txBox="1"/>
          <p:nvPr/>
        </p:nvSpPr>
        <p:spPr>
          <a:xfrm>
            <a:off x="511150" y="2209463"/>
            <a:ext cx="3225900" cy="10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000000"/>
                </a:solidFill>
                <a:latin typeface="Roboto"/>
                <a:ea typeface="Roboto"/>
                <a:cs typeface="Roboto"/>
                <a:sym typeface="Roboto"/>
              </a:rPr>
              <a:t>Open chat and type </a:t>
            </a:r>
            <a:endParaRPr sz="1350">
              <a:solidFill>
                <a:srgbClr val="000000"/>
              </a:solidFill>
              <a:latin typeface="Roboto"/>
              <a:ea typeface="Roboto"/>
              <a:cs typeface="Roboto"/>
              <a:sym typeface="Roboto"/>
            </a:endParaRPr>
          </a:p>
          <a:p>
            <a:pPr indent="0" lvl="0" marL="0" rtl="0" algn="l">
              <a:lnSpc>
                <a:spcPct val="166666"/>
              </a:lnSpc>
              <a:spcBef>
                <a:spcPts val="0"/>
              </a:spcBef>
              <a:spcAft>
                <a:spcPts val="0"/>
              </a:spcAft>
              <a:buNone/>
            </a:pPr>
            <a:r>
              <a:t/>
            </a:r>
            <a:endParaRPr sz="1350">
              <a:solidFill>
                <a:srgbClr val="6A737D"/>
              </a:solidFill>
              <a:latin typeface="Roboto"/>
              <a:ea typeface="Roboto"/>
              <a:cs typeface="Roboto"/>
              <a:sym typeface="Roboto"/>
            </a:endParaRPr>
          </a:p>
          <a:p>
            <a:pPr indent="0" lvl="0" marL="0" rtl="0" algn="l">
              <a:lnSpc>
                <a:spcPct val="166666"/>
              </a:lnSpc>
              <a:spcBef>
                <a:spcPts val="0"/>
              </a:spcBef>
              <a:spcAft>
                <a:spcPts val="0"/>
              </a:spcAft>
              <a:buNone/>
            </a:pPr>
            <a:r>
              <a:rPr lang="en-GB" sz="1350">
                <a:solidFill>
                  <a:srgbClr val="6A737D"/>
                </a:solidFill>
                <a:latin typeface="Roboto"/>
                <a:ea typeface="Roboto"/>
                <a:cs typeface="Roboto"/>
                <a:sym typeface="Roboto"/>
              </a:rPr>
              <a:t>//Write tests for EmojiPickerButton.js </a:t>
            </a:r>
            <a:endParaRPr sz="1350">
              <a:solidFill>
                <a:srgbClr val="6A737D"/>
              </a:solidFill>
              <a:latin typeface="Roboto"/>
              <a:ea typeface="Roboto"/>
              <a:cs typeface="Roboto"/>
              <a:sym typeface="Roboto"/>
            </a:endParaRPr>
          </a:p>
          <a:p>
            <a:pPr indent="0" lvl="0" marL="0" rtl="0" algn="l">
              <a:lnSpc>
                <a:spcPct val="166666"/>
              </a:lnSpc>
              <a:spcBef>
                <a:spcPts val="0"/>
              </a:spcBef>
              <a:spcAft>
                <a:spcPts val="0"/>
              </a:spcAft>
              <a:buNone/>
            </a:pPr>
            <a:r>
              <a:rPr lang="en-GB" sz="1350">
                <a:solidFill>
                  <a:srgbClr val="6A737D"/>
                </a:solidFill>
                <a:latin typeface="Roboto"/>
                <a:ea typeface="Roboto"/>
                <a:cs typeface="Roboto"/>
                <a:sym typeface="Roboto"/>
              </a:rPr>
              <a:t>using react-native-testing-library</a:t>
            </a:r>
            <a:endParaRPr sz="1350">
              <a:solidFill>
                <a:srgbClr val="6A737D"/>
              </a:solidFill>
              <a:latin typeface="Roboto"/>
              <a:ea typeface="Roboto"/>
              <a:cs typeface="Roboto"/>
              <a:sym typeface="Roboto"/>
            </a:endParaRPr>
          </a:p>
          <a:p>
            <a:pPr indent="0" lvl="0" marL="0" rtl="0" algn="l">
              <a:spcBef>
                <a:spcPts val="0"/>
              </a:spcBef>
              <a:spcAft>
                <a:spcPts val="0"/>
              </a:spcAft>
              <a:buNone/>
            </a:pPr>
            <a:r>
              <a:t/>
            </a:r>
            <a:endParaRPr sz="1800">
              <a:solidFill>
                <a:srgbClr val="000000"/>
              </a:solidFill>
              <a:latin typeface="Roboto"/>
              <a:ea typeface="Roboto"/>
              <a:cs typeface="Roboto"/>
              <a:sym typeface="Roboto"/>
            </a:endParaRPr>
          </a:p>
        </p:txBody>
      </p:sp>
      <p:sp>
        <p:nvSpPr>
          <p:cNvPr id="197" name="Google Shape;197;p38"/>
          <p:cNvSpPr txBox="1"/>
          <p:nvPr>
            <p:ph type="title"/>
          </p:nvPr>
        </p:nvSpPr>
        <p:spPr>
          <a:xfrm>
            <a:off x="609598" y="195000"/>
            <a:ext cx="8534400" cy="17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GitHub Copilot in React</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9"/>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03" name="Google Shape;203;p39"/>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GitHub Copilot in React</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204" name="Google Shape;204;p39"/>
          <p:cNvSpPr txBox="1"/>
          <p:nvPr/>
        </p:nvSpPr>
        <p:spPr>
          <a:xfrm>
            <a:off x="452825" y="1358525"/>
            <a:ext cx="4250700" cy="1950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60000"/>
              </a:lnSpc>
              <a:spcBef>
                <a:spcPts val="0"/>
              </a:spcBef>
              <a:spcAft>
                <a:spcPts val="0"/>
              </a:spcAft>
              <a:buNone/>
            </a:pPr>
            <a:r>
              <a:rPr lang="en-GB" sz="5400">
                <a:solidFill>
                  <a:srgbClr val="141450"/>
                </a:solidFill>
                <a:latin typeface="Poppins"/>
                <a:ea typeface="Poppins"/>
                <a:cs typeface="Poppins"/>
                <a:sym typeface="Poppins"/>
              </a:rPr>
              <a:t>At first glance, it looks pretty good! </a:t>
            </a:r>
            <a:endParaRPr sz="5400">
              <a:solidFill>
                <a:srgbClr val="141450"/>
              </a:solidFill>
              <a:latin typeface="Poppins"/>
              <a:ea typeface="Poppins"/>
              <a:cs typeface="Poppins"/>
              <a:sym typeface="Poppins"/>
            </a:endParaRPr>
          </a:p>
          <a:p>
            <a:pPr indent="-314325" lvl="0" marL="457200" rtl="0" algn="l">
              <a:lnSpc>
                <a:spcPct val="160000"/>
              </a:lnSpc>
              <a:spcBef>
                <a:spcPts val="1800"/>
              </a:spcBef>
              <a:spcAft>
                <a:spcPts val="0"/>
              </a:spcAft>
              <a:buClr>
                <a:srgbClr val="141450"/>
              </a:buClr>
              <a:buSzPct val="100000"/>
              <a:buFont typeface="Poppins"/>
              <a:buChar char="●"/>
            </a:pPr>
            <a:r>
              <a:rPr lang="en-GB" sz="5400">
                <a:solidFill>
                  <a:srgbClr val="141450"/>
                </a:solidFill>
                <a:latin typeface="Poppins"/>
                <a:ea typeface="Poppins"/>
                <a:cs typeface="Poppins"/>
                <a:sym typeface="Poppins"/>
              </a:rPr>
              <a:t>Check if our component renders correctly</a:t>
            </a:r>
            <a:endParaRPr sz="5400">
              <a:solidFill>
                <a:srgbClr val="141450"/>
              </a:solidFill>
              <a:latin typeface="Poppins"/>
              <a:ea typeface="Poppins"/>
              <a:cs typeface="Poppins"/>
              <a:sym typeface="Poppins"/>
            </a:endParaRPr>
          </a:p>
          <a:p>
            <a:pPr indent="-314325" lvl="0" marL="457200" rtl="0" algn="l">
              <a:lnSpc>
                <a:spcPct val="160000"/>
              </a:lnSpc>
              <a:spcBef>
                <a:spcPts val="0"/>
              </a:spcBef>
              <a:spcAft>
                <a:spcPts val="0"/>
              </a:spcAft>
              <a:buClr>
                <a:srgbClr val="141450"/>
              </a:buClr>
              <a:buSzPct val="100000"/>
              <a:buFont typeface="Poppins"/>
              <a:buChar char="●"/>
            </a:pPr>
            <a:r>
              <a:rPr lang="en-GB" sz="5400">
                <a:solidFill>
                  <a:srgbClr val="141450"/>
                </a:solidFill>
                <a:latin typeface="Poppins"/>
                <a:ea typeface="Poppins"/>
                <a:cs typeface="Poppins"/>
                <a:sym typeface="Poppins"/>
              </a:rPr>
              <a:t>Check if it calls the onPress property when it's pressed, a basic button test.</a:t>
            </a:r>
            <a:endParaRPr sz="5400">
              <a:solidFill>
                <a:srgbClr val="141450"/>
              </a:solidFill>
              <a:latin typeface="Poppins"/>
              <a:ea typeface="Poppins"/>
              <a:cs typeface="Poppins"/>
              <a:sym typeface="Poppins"/>
            </a:endParaRPr>
          </a:p>
          <a:p>
            <a:pPr indent="-314325" lvl="0" marL="457200" rtl="0" algn="l">
              <a:lnSpc>
                <a:spcPct val="160000"/>
              </a:lnSpc>
              <a:spcBef>
                <a:spcPts val="0"/>
              </a:spcBef>
              <a:spcAft>
                <a:spcPts val="0"/>
              </a:spcAft>
              <a:buClr>
                <a:srgbClr val="141450"/>
              </a:buClr>
              <a:buSzPct val="100000"/>
              <a:buFont typeface="Poppins"/>
              <a:buChar char="●"/>
            </a:pPr>
            <a:r>
              <a:rPr lang="en-GB" sz="5400">
                <a:solidFill>
                  <a:srgbClr val="141450"/>
                </a:solidFill>
                <a:latin typeface="Poppins"/>
                <a:ea typeface="Poppins"/>
                <a:cs typeface="Poppins"/>
                <a:sym typeface="Poppins"/>
              </a:rPr>
              <a:t>Check if emoji picker is displayed </a:t>
            </a:r>
            <a:endParaRPr sz="5400">
              <a:solidFill>
                <a:srgbClr val="141450"/>
              </a:solidFill>
              <a:latin typeface="Poppins"/>
              <a:ea typeface="Poppins"/>
              <a:cs typeface="Poppins"/>
              <a:sym typeface="Poppins"/>
            </a:endParaRPr>
          </a:p>
          <a:p>
            <a:pPr indent="0" lvl="0" marL="0" rtl="0" algn="l">
              <a:lnSpc>
                <a:spcPct val="160000"/>
              </a:lnSpc>
              <a:spcBef>
                <a:spcPts val="1800"/>
              </a:spcBef>
              <a:spcAft>
                <a:spcPts val="0"/>
              </a:spcAft>
              <a:buNone/>
            </a:pPr>
            <a:r>
              <a:t/>
            </a:r>
            <a:endParaRPr sz="1350">
              <a:solidFill>
                <a:srgbClr val="141450"/>
              </a:solidFill>
              <a:latin typeface="Roboto"/>
              <a:ea typeface="Roboto"/>
              <a:cs typeface="Roboto"/>
              <a:sym typeface="Roboto"/>
            </a:endParaRPr>
          </a:p>
          <a:p>
            <a:pPr indent="0" lvl="0" marL="0" rtl="0" algn="l">
              <a:lnSpc>
                <a:spcPct val="115000"/>
              </a:lnSpc>
              <a:spcBef>
                <a:spcPts val="1800"/>
              </a:spcBef>
              <a:spcAft>
                <a:spcPts val="0"/>
              </a:spcAft>
              <a:buNone/>
            </a:pPr>
            <a:r>
              <a:t/>
            </a:r>
            <a:endParaRPr sz="1100">
              <a:solidFill>
                <a:srgbClr val="000000"/>
              </a:solidFill>
            </a:endParaRPr>
          </a:p>
          <a:p>
            <a:pPr indent="0" lvl="0" marL="0" rtl="0" algn="l">
              <a:lnSpc>
                <a:spcPct val="115000"/>
              </a:lnSpc>
              <a:spcBef>
                <a:spcPts val="0"/>
              </a:spcBef>
              <a:spcAft>
                <a:spcPts val="1200"/>
              </a:spcAft>
              <a:buNone/>
            </a:pPr>
            <a:r>
              <a:t/>
            </a:r>
            <a:endParaRPr sz="1800">
              <a:solidFill>
                <a:srgbClr val="000000"/>
              </a:solidFill>
              <a:latin typeface="Roboto"/>
              <a:ea typeface="Roboto"/>
              <a:cs typeface="Roboto"/>
              <a:sym typeface="Roboto"/>
            </a:endParaRPr>
          </a:p>
        </p:txBody>
      </p:sp>
      <p:pic>
        <p:nvPicPr>
          <p:cNvPr id="205" name="Google Shape;205;p39"/>
          <p:cNvPicPr preferRelativeResize="0"/>
          <p:nvPr/>
        </p:nvPicPr>
        <p:blipFill>
          <a:blip r:embed="rId4">
            <a:alphaModFix/>
          </a:blip>
          <a:stretch>
            <a:fillRect/>
          </a:stretch>
        </p:blipFill>
        <p:spPr>
          <a:xfrm>
            <a:off x="5380000" y="1365300"/>
            <a:ext cx="3011151" cy="266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0"/>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11" name="Google Shape;211;p40"/>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GitHub Copilot in React with human guidance</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212" name="Google Shape;212;p40"/>
          <p:cNvSpPr txBox="1"/>
          <p:nvPr/>
        </p:nvSpPr>
        <p:spPr>
          <a:xfrm>
            <a:off x="394500" y="1752375"/>
            <a:ext cx="4437300" cy="21069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60000"/>
              </a:lnSpc>
              <a:spcBef>
                <a:spcPts val="0"/>
              </a:spcBef>
              <a:spcAft>
                <a:spcPts val="0"/>
              </a:spcAft>
              <a:buNone/>
            </a:pPr>
            <a:r>
              <a:rPr lang="en-GB" sz="5400">
                <a:solidFill>
                  <a:srgbClr val="141450"/>
                </a:solidFill>
                <a:latin typeface="Poppins"/>
                <a:ea typeface="Poppins"/>
                <a:cs typeface="Poppins"/>
                <a:sym typeface="Poppins"/>
              </a:rPr>
              <a:t>Let’s add one more test that checks if tooltip is shown with text </a:t>
            </a:r>
            <a:endParaRPr sz="5400">
              <a:solidFill>
                <a:srgbClr val="141450"/>
              </a:solidFill>
              <a:latin typeface="Poppins"/>
              <a:ea typeface="Poppins"/>
              <a:cs typeface="Poppins"/>
              <a:sym typeface="Poppins"/>
            </a:endParaRPr>
          </a:p>
          <a:p>
            <a:pPr indent="0" lvl="0" marL="0" rtl="0" algn="l">
              <a:lnSpc>
                <a:spcPct val="160000"/>
              </a:lnSpc>
              <a:spcBef>
                <a:spcPts val="1800"/>
              </a:spcBef>
              <a:spcAft>
                <a:spcPts val="0"/>
              </a:spcAft>
              <a:buNone/>
            </a:pPr>
            <a:r>
              <a:rPr lang="en-GB" sz="5400">
                <a:solidFill>
                  <a:srgbClr val="141450"/>
                </a:solidFill>
                <a:latin typeface="Poppins"/>
                <a:ea typeface="Poppins"/>
                <a:cs typeface="Poppins"/>
                <a:sym typeface="Poppins"/>
              </a:rPr>
              <a:t>Notice how we shifted our focus from figuring out the implementation, to finding a better test description and defining our expectations clearly. Pretty neat, huh?</a:t>
            </a:r>
            <a:endParaRPr sz="5400">
              <a:solidFill>
                <a:srgbClr val="141450"/>
              </a:solidFill>
              <a:latin typeface="Poppins"/>
              <a:ea typeface="Poppins"/>
              <a:cs typeface="Poppins"/>
              <a:sym typeface="Poppins"/>
            </a:endParaRPr>
          </a:p>
          <a:p>
            <a:pPr indent="0" lvl="0" marL="0" rtl="0" algn="l">
              <a:lnSpc>
                <a:spcPct val="115000"/>
              </a:lnSpc>
              <a:spcBef>
                <a:spcPts val="1800"/>
              </a:spcBef>
              <a:spcAft>
                <a:spcPts val="0"/>
              </a:spcAft>
              <a:buNone/>
            </a:pPr>
            <a:r>
              <a:t/>
            </a:r>
            <a:endParaRPr sz="1100">
              <a:solidFill>
                <a:srgbClr val="000000"/>
              </a:solidFill>
            </a:endParaRPr>
          </a:p>
          <a:p>
            <a:pPr indent="0" lvl="0" marL="0" rtl="0" algn="l">
              <a:lnSpc>
                <a:spcPct val="160000"/>
              </a:lnSpc>
              <a:spcBef>
                <a:spcPts val="0"/>
              </a:spcBef>
              <a:spcAft>
                <a:spcPts val="0"/>
              </a:spcAft>
              <a:buNone/>
            </a:pPr>
            <a:r>
              <a:t/>
            </a:r>
            <a:endParaRPr sz="1208">
              <a:solidFill>
                <a:srgbClr val="141450"/>
              </a:solidFill>
              <a:latin typeface="Roboto"/>
              <a:ea typeface="Roboto"/>
              <a:cs typeface="Roboto"/>
              <a:sym typeface="Roboto"/>
            </a:endParaRPr>
          </a:p>
          <a:p>
            <a:pPr indent="0" lvl="0" marL="0" rtl="0" algn="l">
              <a:lnSpc>
                <a:spcPct val="115000"/>
              </a:lnSpc>
              <a:spcBef>
                <a:spcPts val="1800"/>
              </a:spcBef>
              <a:spcAft>
                <a:spcPts val="0"/>
              </a:spcAft>
              <a:buNone/>
            </a:pPr>
            <a:r>
              <a:t/>
            </a:r>
            <a:endParaRPr sz="1100">
              <a:solidFill>
                <a:srgbClr val="000000"/>
              </a:solidFill>
            </a:endParaRPr>
          </a:p>
          <a:p>
            <a:pPr indent="0" lvl="0" marL="0" rtl="0" algn="l">
              <a:lnSpc>
                <a:spcPct val="160000"/>
              </a:lnSpc>
              <a:spcBef>
                <a:spcPts val="0"/>
              </a:spcBef>
              <a:spcAft>
                <a:spcPts val="0"/>
              </a:spcAft>
              <a:buNone/>
            </a:pPr>
            <a:r>
              <a:t/>
            </a:r>
            <a:endParaRPr sz="1350">
              <a:solidFill>
                <a:srgbClr val="141450"/>
              </a:solidFill>
              <a:latin typeface="Roboto"/>
              <a:ea typeface="Roboto"/>
              <a:cs typeface="Roboto"/>
              <a:sym typeface="Roboto"/>
            </a:endParaRPr>
          </a:p>
          <a:p>
            <a:pPr indent="0" lvl="0" marL="0" rtl="0" algn="l">
              <a:lnSpc>
                <a:spcPct val="115000"/>
              </a:lnSpc>
              <a:spcBef>
                <a:spcPts val="1800"/>
              </a:spcBef>
              <a:spcAft>
                <a:spcPts val="0"/>
              </a:spcAft>
              <a:buNone/>
            </a:pPr>
            <a:r>
              <a:t/>
            </a:r>
            <a:endParaRPr sz="1100">
              <a:solidFill>
                <a:srgbClr val="000000"/>
              </a:solidFill>
            </a:endParaRPr>
          </a:p>
          <a:p>
            <a:pPr indent="0" lvl="0" marL="0" rtl="0" algn="l">
              <a:lnSpc>
                <a:spcPct val="115000"/>
              </a:lnSpc>
              <a:spcBef>
                <a:spcPts val="0"/>
              </a:spcBef>
              <a:spcAft>
                <a:spcPts val="1200"/>
              </a:spcAft>
              <a:buNone/>
            </a:pPr>
            <a:r>
              <a:t/>
            </a:r>
            <a:endParaRPr sz="1800">
              <a:solidFill>
                <a:srgbClr val="000000"/>
              </a:solidFill>
              <a:latin typeface="Roboto"/>
              <a:ea typeface="Roboto"/>
              <a:cs typeface="Roboto"/>
              <a:sym typeface="Roboto"/>
            </a:endParaRPr>
          </a:p>
        </p:txBody>
      </p:sp>
      <p:pic>
        <p:nvPicPr>
          <p:cNvPr id="213" name="Google Shape;213;p40"/>
          <p:cNvPicPr preferRelativeResize="0"/>
          <p:nvPr/>
        </p:nvPicPr>
        <p:blipFill>
          <a:blip r:embed="rId4">
            <a:alphaModFix/>
          </a:blip>
          <a:stretch>
            <a:fillRect/>
          </a:stretch>
        </p:blipFill>
        <p:spPr>
          <a:xfrm>
            <a:off x="5018375" y="1582075"/>
            <a:ext cx="4007399" cy="216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609598" y="195000"/>
            <a:ext cx="8534400" cy="17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219" name="Google Shape;219;p41"/>
          <p:cNvSpPr txBox="1"/>
          <p:nvPr>
            <p:ph idx="2" type="title"/>
          </p:nvPr>
        </p:nvSpPr>
        <p:spPr>
          <a:xfrm>
            <a:off x="609600" y="1080000"/>
            <a:ext cx="7814400" cy="38850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t/>
            </a:r>
            <a:endParaRPr b="0"/>
          </a:p>
          <a:p>
            <a:pPr indent="457200" lvl="0" marL="0" rtl="0" algn="l">
              <a:lnSpc>
                <a:spcPct val="150000"/>
              </a:lnSpc>
              <a:spcBef>
                <a:spcPts val="0"/>
              </a:spcBef>
              <a:spcAft>
                <a:spcPts val="0"/>
              </a:spcAft>
              <a:buNone/>
            </a:pPr>
            <a:r>
              <a:t/>
            </a:r>
            <a:endParaRPr b="0"/>
          </a:p>
          <a:p>
            <a:pPr indent="0" lvl="0" marL="0" rtl="0" algn="l">
              <a:lnSpc>
                <a:spcPct val="150000"/>
              </a:lnSpc>
              <a:spcBef>
                <a:spcPts val="0"/>
              </a:spcBef>
              <a:spcAft>
                <a:spcPts val="0"/>
              </a:spcAft>
              <a:buNone/>
            </a:pPr>
            <a:r>
              <a:t/>
            </a:r>
            <a:endParaRPr b="0"/>
          </a:p>
        </p:txBody>
      </p:sp>
      <p:sp>
        <p:nvSpPr>
          <p:cNvPr id="220" name="Google Shape;220;p41"/>
          <p:cNvSpPr txBox="1"/>
          <p:nvPr/>
        </p:nvSpPr>
        <p:spPr>
          <a:xfrm>
            <a:off x="815850" y="2134375"/>
            <a:ext cx="2868000" cy="14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sp>
        <p:nvSpPr>
          <p:cNvPr id="221" name="Google Shape;221;p41"/>
          <p:cNvSpPr txBox="1"/>
          <p:nvPr/>
        </p:nvSpPr>
        <p:spPr>
          <a:xfrm>
            <a:off x="740150" y="1302275"/>
            <a:ext cx="2473500" cy="12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41"/>
          <p:cNvPicPr preferRelativeResize="0"/>
          <p:nvPr/>
        </p:nvPicPr>
        <p:blipFill>
          <a:blip r:embed="rId3">
            <a:alphaModFix/>
          </a:blip>
          <a:stretch>
            <a:fillRect/>
          </a:stretch>
        </p:blipFill>
        <p:spPr>
          <a:xfrm>
            <a:off x="7260000" y="3480488"/>
            <a:ext cx="1982525" cy="1982525"/>
          </a:xfrm>
          <a:prstGeom prst="rect">
            <a:avLst/>
          </a:prstGeom>
          <a:noFill/>
          <a:ln>
            <a:noFill/>
          </a:ln>
        </p:spPr>
      </p:pic>
      <p:sp>
        <p:nvSpPr>
          <p:cNvPr id="223" name="Google Shape;223;p41"/>
          <p:cNvSpPr txBox="1"/>
          <p:nvPr>
            <p:ph type="title"/>
          </p:nvPr>
        </p:nvSpPr>
        <p:spPr>
          <a:xfrm>
            <a:off x="1627800" y="2557775"/>
            <a:ext cx="5888400" cy="17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Gen AI Code Completion in React</a:t>
            </a:r>
            <a:endParaRPr sz="3500"/>
          </a:p>
        </p:txBody>
      </p:sp>
      <p:pic>
        <p:nvPicPr>
          <p:cNvPr id="224" name="Google Shape;224;p41"/>
          <p:cNvPicPr preferRelativeResize="0"/>
          <p:nvPr/>
        </p:nvPicPr>
        <p:blipFill>
          <a:blip r:embed="rId4">
            <a:alphaModFix/>
          </a:blip>
          <a:stretch>
            <a:fillRect/>
          </a:stretch>
        </p:blipFill>
        <p:spPr>
          <a:xfrm>
            <a:off x="5073650" y="796195"/>
            <a:ext cx="3478549" cy="1168800"/>
          </a:xfrm>
          <a:prstGeom prst="rect">
            <a:avLst/>
          </a:prstGeom>
          <a:noFill/>
          <a:ln>
            <a:noFill/>
          </a:ln>
        </p:spPr>
      </p:pic>
      <p:pic>
        <p:nvPicPr>
          <p:cNvPr id="225" name="Google Shape;225;p41"/>
          <p:cNvPicPr preferRelativeResize="0"/>
          <p:nvPr/>
        </p:nvPicPr>
        <p:blipFill>
          <a:blip r:embed="rId5">
            <a:alphaModFix/>
          </a:blip>
          <a:stretch>
            <a:fillRect/>
          </a:stretch>
        </p:blipFill>
        <p:spPr>
          <a:xfrm>
            <a:off x="1363850" y="796200"/>
            <a:ext cx="1172498" cy="12077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2"/>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31" name="Google Shape;231;p42"/>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Generative Pre-Trained Transformers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232" name="Google Shape;232;p42"/>
          <p:cNvSpPr txBox="1"/>
          <p:nvPr/>
        </p:nvSpPr>
        <p:spPr>
          <a:xfrm>
            <a:off x="411750" y="1351675"/>
            <a:ext cx="4825500" cy="1950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1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lnSpc>
                <a:spcPct val="115000"/>
              </a:lnSpc>
              <a:spcBef>
                <a:spcPts val="0"/>
              </a:spcBef>
              <a:spcAft>
                <a:spcPts val="0"/>
              </a:spcAft>
              <a:buNone/>
            </a:pPr>
            <a:r>
              <a:rPr lang="en-GB" sz="1350">
                <a:solidFill>
                  <a:srgbClr val="141450"/>
                </a:solidFill>
                <a:latin typeface="Poppins"/>
                <a:ea typeface="Poppins"/>
                <a:cs typeface="Poppins"/>
                <a:sym typeface="Poppins"/>
              </a:rPr>
              <a:t>The easiest way to use one is to use </a:t>
            </a:r>
            <a:r>
              <a:rPr lang="en-GB" sz="1350" u="sng">
                <a:solidFill>
                  <a:srgbClr val="4019FF"/>
                </a:solidFill>
                <a:latin typeface="Poppins"/>
                <a:ea typeface="Poppins"/>
                <a:cs typeface="Poppins"/>
                <a:sym typeface="Poppins"/>
                <a:hlinkClick r:id="rId4">
                  <a:extLst>
                    <a:ext uri="{A12FA001-AC4F-418D-AE19-62706E023703}">
                      <ahyp:hlinkClr val="tx"/>
                    </a:ext>
                  </a:extLst>
                </a:hlinkClick>
              </a:rPr>
              <a:t>ChatGPT</a:t>
            </a:r>
            <a:r>
              <a:rPr lang="en-GB" sz="1350">
                <a:solidFill>
                  <a:srgbClr val="141450"/>
                </a:solidFill>
                <a:latin typeface="Poppins"/>
                <a:ea typeface="Poppins"/>
                <a:cs typeface="Poppins"/>
                <a:sym typeface="Poppins"/>
              </a:rPr>
              <a:t> by OpenAI, web application powered by GPT-3.5, which is an improved version of the GPT-3 model with additional training data and parameters</a:t>
            </a:r>
            <a:endParaRPr sz="1350">
              <a:solidFill>
                <a:srgbClr val="000000"/>
              </a:solidFill>
              <a:latin typeface="Poppins"/>
              <a:ea typeface="Poppins"/>
              <a:cs typeface="Poppins"/>
              <a:sym typeface="Poppins"/>
            </a:endParaRPr>
          </a:p>
          <a:p>
            <a:pPr indent="0" lvl="0" marL="0" rtl="0" algn="l">
              <a:lnSpc>
                <a:spcPct val="115000"/>
              </a:lnSpc>
              <a:spcBef>
                <a:spcPts val="0"/>
              </a:spcBef>
              <a:spcAft>
                <a:spcPts val="1200"/>
              </a:spcAft>
              <a:buNone/>
            </a:pPr>
            <a:r>
              <a:t/>
            </a:r>
            <a:endParaRPr sz="1800">
              <a:solidFill>
                <a:srgbClr val="000000"/>
              </a:solidFill>
              <a:latin typeface="Roboto"/>
              <a:ea typeface="Roboto"/>
              <a:cs typeface="Roboto"/>
              <a:sym typeface="Roboto"/>
            </a:endParaRPr>
          </a:p>
        </p:txBody>
      </p:sp>
      <p:pic>
        <p:nvPicPr>
          <p:cNvPr id="233" name="Google Shape;233;p42"/>
          <p:cNvPicPr preferRelativeResize="0"/>
          <p:nvPr/>
        </p:nvPicPr>
        <p:blipFill>
          <a:blip r:embed="rId5">
            <a:alphaModFix/>
          </a:blip>
          <a:stretch>
            <a:fillRect/>
          </a:stretch>
        </p:blipFill>
        <p:spPr>
          <a:xfrm>
            <a:off x="5796800" y="910774"/>
            <a:ext cx="2745425" cy="32305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3"/>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39" name="Google Shape;239;p43"/>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Generative Pre-Trained Transformers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240" name="Google Shape;240;p43"/>
          <p:cNvSpPr txBox="1"/>
          <p:nvPr/>
        </p:nvSpPr>
        <p:spPr>
          <a:xfrm>
            <a:off x="464300" y="2002000"/>
            <a:ext cx="4825500" cy="1950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60000"/>
              </a:lnSpc>
              <a:spcBef>
                <a:spcPts val="0"/>
              </a:spcBef>
              <a:spcAft>
                <a:spcPts val="0"/>
              </a:spcAft>
              <a:buNone/>
            </a:pPr>
            <a:r>
              <a:rPr lang="en-GB" sz="5400">
                <a:solidFill>
                  <a:srgbClr val="141450"/>
                </a:solidFill>
                <a:latin typeface="Poppins"/>
                <a:ea typeface="Poppins"/>
                <a:cs typeface="Poppins"/>
                <a:sym typeface="Poppins"/>
              </a:rPr>
              <a:t>And then you can simply ask it to generate tests for the above component</a:t>
            </a:r>
            <a:endParaRPr sz="5400">
              <a:solidFill>
                <a:srgbClr val="141450"/>
              </a:solidFill>
              <a:latin typeface="Poppins"/>
              <a:ea typeface="Poppins"/>
              <a:cs typeface="Poppins"/>
              <a:sym typeface="Poppins"/>
            </a:endParaRPr>
          </a:p>
          <a:p>
            <a:pPr indent="0" lvl="0" marL="0" rtl="0" algn="l">
              <a:lnSpc>
                <a:spcPct val="160000"/>
              </a:lnSpc>
              <a:spcBef>
                <a:spcPts val="1800"/>
              </a:spcBef>
              <a:spcAft>
                <a:spcPts val="0"/>
              </a:spcAft>
              <a:buNone/>
            </a:pPr>
            <a:r>
              <a:rPr lang="en-GB" sz="5400">
                <a:solidFill>
                  <a:srgbClr val="141450"/>
                </a:solidFill>
                <a:latin typeface="Poppins"/>
                <a:ea typeface="Poppins"/>
                <a:cs typeface="Poppins"/>
                <a:sym typeface="Poppins"/>
              </a:rPr>
              <a:t>Without specifying, it used react-native-testing-library and covered the rendering component and checked if onPress props were called on button press.</a:t>
            </a:r>
            <a:endParaRPr sz="5400">
              <a:solidFill>
                <a:srgbClr val="141450"/>
              </a:solidFill>
              <a:latin typeface="Poppins"/>
              <a:ea typeface="Poppins"/>
              <a:cs typeface="Poppins"/>
              <a:sym typeface="Poppins"/>
            </a:endParaRPr>
          </a:p>
          <a:p>
            <a:pPr indent="0" lvl="0" marL="0" rtl="0" algn="l">
              <a:lnSpc>
                <a:spcPct val="115000"/>
              </a:lnSpc>
              <a:spcBef>
                <a:spcPts val="1800"/>
              </a:spcBef>
              <a:spcAft>
                <a:spcPts val="0"/>
              </a:spcAft>
              <a:buNone/>
            </a:pPr>
            <a:r>
              <a:t/>
            </a:r>
            <a:endParaRPr sz="1200">
              <a:solidFill>
                <a:srgbClr val="141450"/>
              </a:solidFill>
              <a:highlight>
                <a:srgbClr val="FCFBFE"/>
              </a:highlight>
              <a:latin typeface="Inter"/>
              <a:ea typeface="Inter"/>
              <a:cs typeface="Inter"/>
              <a:sym typeface="Inter"/>
            </a:endParaRPr>
          </a:p>
          <a:p>
            <a:pPr indent="0" lvl="0" marL="0" rtl="0" algn="l">
              <a:lnSpc>
                <a:spcPct val="160000"/>
              </a:lnSpc>
              <a:spcBef>
                <a:spcPts val="0"/>
              </a:spcBef>
              <a:spcAft>
                <a:spcPts val="0"/>
              </a:spcAft>
              <a:buNone/>
            </a:pPr>
            <a:r>
              <a:t/>
            </a:r>
            <a:endParaRPr sz="1100">
              <a:solidFill>
                <a:srgbClr val="141450"/>
              </a:solidFill>
              <a:latin typeface="Roboto"/>
              <a:ea typeface="Roboto"/>
              <a:cs typeface="Roboto"/>
              <a:sym typeface="Roboto"/>
            </a:endParaRPr>
          </a:p>
          <a:p>
            <a:pPr indent="0" lvl="0" marL="0" rtl="0" algn="l">
              <a:lnSpc>
                <a:spcPct val="115000"/>
              </a:lnSpc>
              <a:spcBef>
                <a:spcPts val="1800"/>
              </a:spcBef>
              <a:spcAft>
                <a:spcPts val="1200"/>
              </a:spcAft>
              <a:buNone/>
            </a:pPr>
            <a:r>
              <a:t/>
            </a:r>
            <a:endParaRPr sz="1800">
              <a:solidFill>
                <a:srgbClr val="000000"/>
              </a:solidFill>
              <a:latin typeface="Roboto"/>
              <a:ea typeface="Roboto"/>
              <a:cs typeface="Roboto"/>
              <a:sym typeface="Roboto"/>
            </a:endParaRPr>
          </a:p>
        </p:txBody>
      </p:sp>
      <p:pic>
        <p:nvPicPr>
          <p:cNvPr id="241" name="Google Shape;241;p43"/>
          <p:cNvPicPr preferRelativeResize="0"/>
          <p:nvPr/>
        </p:nvPicPr>
        <p:blipFill>
          <a:blip r:embed="rId4">
            <a:alphaModFix/>
          </a:blip>
          <a:stretch>
            <a:fillRect/>
          </a:stretch>
        </p:blipFill>
        <p:spPr>
          <a:xfrm>
            <a:off x="6121925" y="735225"/>
            <a:ext cx="2608249" cy="3069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47" name="Google Shape;247;p44"/>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Generative Pre-Trained Transformers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248" name="Google Shape;248;p44"/>
          <p:cNvSpPr txBox="1"/>
          <p:nvPr/>
        </p:nvSpPr>
        <p:spPr>
          <a:xfrm>
            <a:off x="378925" y="1869550"/>
            <a:ext cx="4825500" cy="1950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60000"/>
              </a:lnSpc>
              <a:spcBef>
                <a:spcPts val="0"/>
              </a:spcBef>
              <a:spcAft>
                <a:spcPts val="0"/>
              </a:spcAft>
              <a:buNone/>
            </a:pPr>
            <a:r>
              <a:rPr lang="en-GB" sz="5400">
                <a:solidFill>
                  <a:srgbClr val="141450"/>
                </a:solidFill>
                <a:latin typeface="Poppins"/>
                <a:ea typeface="Poppins"/>
                <a:cs typeface="Poppins"/>
                <a:sym typeface="Poppins"/>
              </a:rPr>
              <a:t>Let’s use ChatGPT for the same example we did for GitHub Copilot - EmojiPickerButton. </a:t>
            </a:r>
            <a:endParaRPr sz="5400">
              <a:solidFill>
                <a:srgbClr val="141450"/>
              </a:solidFill>
              <a:latin typeface="Poppins"/>
              <a:ea typeface="Poppins"/>
              <a:cs typeface="Poppins"/>
              <a:sym typeface="Poppins"/>
            </a:endParaRPr>
          </a:p>
          <a:p>
            <a:pPr indent="0" lvl="0" marL="0" rtl="0" algn="l">
              <a:lnSpc>
                <a:spcPct val="160000"/>
              </a:lnSpc>
              <a:spcBef>
                <a:spcPts val="1800"/>
              </a:spcBef>
              <a:spcAft>
                <a:spcPts val="0"/>
              </a:spcAft>
              <a:buNone/>
            </a:pPr>
            <a:r>
              <a:rPr lang="en-GB" sz="5400">
                <a:solidFill>
                  <a:srgbClr val="141450"/>
                </a:solidFill>
                <a:latin typeface="Poppins"/>
                <a:ea typeface="Poppins"/>
                <a:cs typeface="Poppins"/>
                <a:sym typeface="Poppins"/>
              </a:rPr>
              <a:t>To do that, we need to copy the whole implementation of EmojiPickerButton and paste it to ChatGPT!!!</a:t>
            </a:r>
            <a:endParaRPr sz="1100">
              <a:solidFill>
                <a:srgbClr val="000000"/>
              </a:solidFill>
              <a:latin typeface="Poppins"/>
              <a:ea typeface="Poppins"/>
              <a:cs typeface="Poppins"/>
              <a:sym typeface="Poppins"/>
            </a:endParaRPr>
          </a:p>
          <a:p>
            <a:pPr indent="0" lvl="0" marL="0" rtl="0" algn="l">
              <a:lnSpc>
                <a:spcPct val="115000"/>
              </a:lnSpc>
              <a:spcBef>
                <a:spcPts val="1800"/>
              </a:spcBef>
              <a:spcAft>
                <a:spcPts val="0"/>
              </a:spcAft>
              <a:buNone/>
            </a:pPr>
            <a:r>
              <a:t/>
            </a:r>
            <a:endParaRPr sz="1100">
              <a:solidFill>
                <a:srgbClr val="000000"/>
              </a:solidFill>
              <a:latin typeface="Poppins"/>
              <a:ea typeface="Poppins"/>
              <a:cs typeface="Poppins"/>
              <a:sym typeface="Poppins"/>
            </a:endParaRPr>
          </a:p>
          <a:p>
            <a:pPr indent="0" lvl="0" marL="0" rtl="0" algn="l">
              <a:lnSpc>
                <a:spcPct val="160000"/>
              </a:lnSpc>
              <a:spcBef>
                <a:spcPts val="0"/>
              </a:spcBef>
              <a:spcAft>
                <a:spcPts val="0"/>
              </a:spcAft>
              <a:buNone/>
            </a:pPr>
            <a:r>
              <a:t/>
            </a:r>
            <a:endParaRPr sz="1350">
              <a:solidFill>
                <a:srgbClr val="141450"/>
              </a:solidFill>
              <a:latin typeface="Poppins"/>
              <a:ea typeface="Poppins"/>
              <a:cs typeface="Poppins"/>
              <a:sym typeface="Poppins"/>
            </a:endParaRPr>
          </a:p>
          <a:p>
            <a:pPr indent="0" lvl="0" marL="0" rtl="0" algn="l">
              <a:lnSpc>
                <a:spcPct val="115000"/>
              </a:lnSpc>
              <a:spcBef>
                <a:spcPts val="1800"/>
              </a:spcBef>
              <a:spcAft>
                <a:spcPts val="0"/>
              </a:spcAft>
              <a:buNone/>
            </a:pPr>
            <a:r>
              <a:t/>
            </a:r>
            <a:endParaRPr sz="1100">
              <a:solidFill>
                <a:srgbClr val="000000"/>
              </a:solidFill>
            </a:endParaRPr>
          </a:p>
          <a:p>
            <a:pPr indent="0" lvl="0" marL="0" rtl="0" algn="l">
              <a:lnSpc>
                <a:spcPct val="115000"/>
              </a:lnSpc>
              <a:spcBef>
                <a:spcPts val="0"/>
              </a:spcBef>
              <a:spcAft>
                <a:spcPts val="1200"/>
              </a:spcAft>
              <a:buNone/>
            </a:pPr>
            <a:r>
              <a:t/>
            </a:r>
            <a:endParaRPr sz="1800">
              <a:solidFill>
                <a:srgbClr val="000000"/>
              </a:solidFill>
              <a:latin typeface="Roboto"/>
              <a:ea typeface="Roboto"/>
              <a:cs typeface="Roboto"/>
              <a:sym typeface="Roboto"/>
            </a:endParaRPr>
          </a:p>
        </p:txBody>
      </p:sp>
      <p:pic>
        <p:nvPicPr>
          <p:cNvPr id="249" name="Google Shape;249;p44"/>
          <p:cNvPicPr preferRelativeResize="0"/>
          <p:nvPr/>
        </p:nvPicPr>
        <p:blipFill>
          <a:blip r:embed="rId4">
            <a:alphaModFix/>
          </a:blip>
          <a:stretch>
            <a:fillRect/>
          </a:stretch>
        </p:blipFill>
        <p:spPr>
          <a:xfrm>
            <a:off x="5035975" y="1599263"/>
            <a:ext cx="3976250" cy="2398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7"/>
          <p:cNvPicPr preferRelativeResize="0"/>
          <p:nvPr/>
        </p:nvPicPr>
        <p:blipFill>
          <a:blip r:embed="rId3">
            <a:alphaModFix/>
          </a:blip>
          <a:stretch>
            <a:fillRect/>
          </a:stretch>
        </p:blipFill>
        <p:spPr>
          <a:xfrm>
            <a:off x="7260000" y="3480488"/>
            <a:ext cx="1982525" cy="1982525"/>
          </a:xfrm>
          <a:prstGeom prst="rect">
            <a:avLst/>
          </a:prstGeom>
          <a:noFill/>
          <a:ln>
            <a:noFill/>
          </a:ln>
        </p:spPr>
      </p:pic>
      <p:sp>
        <p:nvSpPr>
          <p:cNvPr id="92" name="Google Shape;92;p27"/>
          <p:cNvSpPr txBox="1"/>
          <p:nvPr/>
        </p:nvSpPr>
        <p:spPr>
          <a:xfrm>
            <a:off x="13000" y="3079975"/>
            <a:ext cx="2929800" cy="566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solidFill>
                  <a:srgbClr val="EEEEEE"/>
                </a:solidFill>
                <a:latin typeface="Poppins SemiBold"/>
                <a:ea typeface="Poppins SemiBold"/>
                <a:cs typeface="Poppins SemiBold"/>
                <a:sym typeface="Poppins SemiBold"/>
              </a:rPr>
              <a:t>Ioannis Papadakis</a:t>
            </a:r>
            <a:endParaRPr>
              <a:solidFill>
                <a:srgbClr val="EEEEEE"/>
              </a:solidFill>
              <a:latin typeface="Poppins SemiBold"/>
              <a:ea typeface="Poppins SemiBold"/>
              <a:cs typeface="Poppins SemiBold"/>
              <a:sym typeface="Poppins SemiBold"/>
            </a:endParaRPr>
          </a:p>
          <a:p>
            <a:pPr indent="0" lvl="0" marL="0" rtl="0" algn="ctr">
              <a:lnSpc>
                <a:spcPct val="115000"/>
              </a:lnSpc>
              <a:spcBef>
                <a:spcPts val="0"/>
              </a:spcBef>
              <a:spcAft>
                <a:spcPts val="0"/>
              </a:spcAft>
              <a:buNone/>
            </a:pPr>
            <a:r>
              <a:rPr lang="en-GB" sz="1300">
                <a:solidFill>
                  <a:srgbClr val="999999"/>
                </a:solidFill>
                <a:latin typeface="Poppins"/>
                <a:ea typeface="Poppins"/>
                <a:cs typeface="Poppins"/>
                <a:sym typeface="Poppins"/>
              </a:rPr>
              <a:t>Director QA,  GWI</a:t>
            </a:r>
            <a:endParaRPr sz="1300">
              <a:solidFill>
                <a:srgbClr val="EEEEEE"/>
              </a:solidFill>
              <a:latin typeface="Poppins"/>
              <a:ea typeface="Poppins"/>
              <a:cs typeface="Poppins"/>
              <a:sym typeface="Poppins"/>
            </a:endParaRPr>
          </a:p>
        </p:txBody>
      </p:sp>
      <p:sp>
        <p:nvSpPr>
          <p:cNvPr id="93" name="Google Shape;93;p27"/>
          <p:cNvSpPr/>
          <p:nvPr/>
        </p:nvSpPr>
        <p:spPr>
          <a:xfrm>
            <a:off x="739750" y="1497125"/>
            <a:ext cx="1476300" cy="1432200"/>
          </a:xfrm>
          <a:prstGeom prst="ellipse">
            <a:avLst/>
          </a:prstGeom>
          <a:gradFill>
            <a:gsLst>
              <a:gs pos="0">
                <a:srgbClr val="EA5199"/>
              </a:gs>
              <a:gs pos="100000">
                <a:srgbClr val="9E1B5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27"/>
          <p:cNvPicPr preferRelativeResize="0"/>
          <p:nvPr/>
        </p:nvPicPr>
        <p:blipFill>
          <a:blip r:embed="rId4">
            <a:alphaModFix/>
          </a:blip>
          <a:stretch>
            <a:fillRect/>
          </a:stretch>
        </p:blipFill>
        <p:spPr>
          <a:xfrm>
            <a:off x="803425" y="1538750"/>
            <a:ext cx="1348950" cy="1348950"/>
          </a:xfrm>
          <a:prstGeom prst="rect">
            <a:avLst/>
          </a:prstGeom>
          <a:noFill/>
          <a:ln>
            <a:noFill/>
          </a:ln>
        </p:spPr>
      </p:pic>
      <p:sp>
        <p:nvSpPr>
          <p:cNvPr id="95" name="Google Shape;95;p27"/>
          <p:cNvSpPr txBox="1"/>
          <p:nvPr/>
        </p:nvSpPr>
        <p:spPr>
          <a:xfrm>
            <a:off x="350250" y="762125"/>
            <a:ext cx="1598400" cy="50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500"/>
              </a:spcAft>
              <a:buNone/>
            </a:pPr>
            <a:r>
              <a:rPr b="1" lang="en-GB" sz="2100">
                <a:solidFill>
                  <a:schemeClr val="accent2"/>
                </a:solidFill>
                <a:latin typeface="Poppins"/>
                <a:ea typeface="Poppins"/>
                <a:cs typeface="Poppins"/>
                <a:sym typeface="Poppins"/>
              </a:rPr>
              <a:t>Γειά σας!</a:t>
            </a:r>
            <a:endParaRPr b="1" sz="2100">
              <a:solidFill>
                <a:schemeClr val="accent2"/>
              </a:solidFill>
              <a:latin typeface="Poppins"/>
              <a:ea typeface="Poppins"/>
              <a:cs typeface="Poppins"/>
              <a:sym typeface="Poppins"/>
            </a:endParaRPr>
          </a:p>
        </p:txBody>
      </p:sp>
      <p:cxnSp>
        <p:nvCxnSpPr>
          <p:cNvPr id="96" name="Google Shape;96;p27"/>
          <p:cNvCxnSpPr/>
          <p:nvPr/>
        </p:nvCxnSpPr>
        <p:spPr>
          <a:xfrm>
            <a:off x="3256025" y="757675"/>
            <a:ext cx="0" cy="4340400"/>
          </a:xfrm>
          <a:prstGeom prst="straightConnector1">
            <a:avLst/>
          </a:prstGeom>
          <a:noFill/>
          <a:ln cap="flat" cmpd="sng" w="9525">
            <a:solidFill>
              <a:srgbClr val="FFFFFF"/>
            </a:solidFill>
            <a:prstDash val="solid"/>
            <a:round/>
            <a:headEnd len="med" w="med" type="none"/>
            <a:tailEnd len="med" w="med" type="none"/>
          </a:ln>
        </p:spPr>
      </p:cxnSp>
      <p:sp>
        <p:nvSpPr>
          <p:cNvPr id="97" name="Google Shape;97;p27"/>
          <p:cNvSpPr txBox="1"/>
          <p:nvPr/>
        </p:nvSpPr>
        <p:spPr>
          <a:xfrm>
            <a:off x="3419600" y="762125"/>
            <a:ext cx="5130900" cy="3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600">
                <a:solidFill>
                  <a:schemeClr val="accent2"/>
                </a:solidFill>
                <a:latin typeface="Poppins SemiBold"/>
                <a:ea typeface="Poppins SemiBold"/>
                <a:cs typeface="Poppins SemiBold"/>
                <a:sym typeface="Poppins SemiBold"/>
              </a:rPr>
              <a:t>About me</a:t>
            </a:r>
            <a:endParaRPr sz="1600">
              <a:solidFill>
                <a:schemeClr val="accent2"/>
              </a:solidFill>
              <a:latin typeface="Poppins SemiBold"/>
              <a:ea typeface="Poppins SemiBold"/>
              <a:cs typeface="Poppins SemiBold"/>
              <a:sym typeface="Poppins SemiBold"/>
            </a:endParaRPr>
          </a:p>
          <a:p>
            <a:pPr indent="-330200" lvl="0" marL="457200" rtl="0" algn="l">
              <a:spcBef>
                <a:spcPts val="500"/>
              </a:spcBef>
              <a:spcAft>
                <a:spcPts val="0"/>
              </a:spcAft>
              <a:buClr>
                <a:srgbClr val="EEEEEE"/>
              </a:buClr>
              <a:buSzPts val="1600"/>
              <a:buFont typeface="Poppins"/>
              <a:buChar char="●"/>
            </a:pPr>
            <a:r>
              <a:rPr lang="en-GB" sz="1600">
                <a:solidFill>
                  <a:srgbClr val="EEEEEE"/>
                </a:solidFill>
                <a:latin typeface="Poppins"/>
                <a:ea typeface="Poppins"/>
                <a:cs typeface="Poppins"/>
                <a:sym typeface="Poppins"/>
              </a:rPr>
              <a:t>Based in Athens, Greece</a:t>
            </a:r>
            <a:endParaRPr sz="1600">
              <a:solidFill>
                <a:srgbClr val="EEEEEE"/>
              </a:solidFill>
              <a:latin typeface="Poppins"/>
              <a:ea typeface="Poppins"/>
              <a:cs typeface="Poppins"/>
              <a:sym typeface="Poppins"/>
            </a:endParaRPr>
          </a:p>
          <a:p>
            <a:pPr indent="-330200" lvl="0" marL="457200" rtl="0" algn="l">
              <a:spcBef>
                <a:spcPts val="0"/>
              </a:spcBef>
              <a:spcAft>
                <a:spcPts val="0"/>
              </a:spcAft>
              <a:buClr>
                <a:srgbClr val="EEEEEE"/>
              </a:buClr>
              <a:buSzPts val="1600"/>
              <a:buFont typeface="Poppins"/>
              <a:buChar char="●"/>
            </a:pPr>
            <a:r>
              <a:rPr lang="en-GB" sz="1600">
                <a:solidFill>
                  <a:srgbClr val="EEEEEE"/>
                </a:solidFill>
                <a:latin typeface="Poppins"/>
                <a:ea typeface="Poppins"/>
                <a:cs typeface="Poppins"/>
                <a:sym typeface="Poppins"/>
              </a:rPr>
              <a:t>I love working in all things that touch Product and Engineering</a:t>
            </a:r>
            <a:endParaRPr sz="1600">
              <a:solidFill>
                <a:srgbClr val="EEEEEE"/>
              </a:solidFill>
              <a:latin typeface="Poppins"/>
              <a:ea typeface="Poppins"/>
              <a:cs typeface="Poppins"/>
              <a:sym typeface="Poppins"/>
            </a:endParaRPr>
          </a:p>
          <a:p>
            <a:pPr indent="-330200" lvl="0" marL="457200" rtl="0" algn="l">
              <a:spcBef>
                <a:spcPts val="0"/>
              </a:spcBef>
              <a:spcAft>
                <a:spcPts val="0"/>
              </a:spcAft>
              <a:buClr>
                <a:srgbClr val="EEEEEE"/>
              </a:buClr>
              <a:buSzPts val="1600"/>
              <a:buFont typeface="Poppins"/>
              <a:buChar char="●"/>
            </a:pPr>
            <a:r>
              <a:rPr lang="en-GB" sz="1600">
                <a:solidFill>
                  <a:srgbClr val="EEEEEE"/>
                </a:solidFill>
                <a:latin typeface="Poppins"/>
                <a:ea typeface="Poppins"/>
                <a:cs typeface="Poppins"/>
                <a:sym typeface="Poppins"/>
              </a:rPr>
              <a:t>Grafana Champion</a:t>
            </a:r>
            <a:endParaRPr sz="1600">
              <a:solidFill>
                <a:srgbClr val="EEEEEE"/>
              </a:solidFill>
              <a:latin typeface="Poppins"/>
              <a:ea typeface="Poppins"/>
              <a:cs typeface="Poppins"/>
              <a:sym typeface="Poppins"/>
            </a:endParaRPr>
          </a:p>
          <a:p>
            <a:pPr indent="-330200" lvl="0" marL="457200" rtl="0" algn="l">
              <a:spcBef>
                <a:spcPts val="0"/>
              </a:spcBef>
              <a:spcAft>
                <a:spcPts val="0"/>
              </a:spcAft>
              <a:buClr>
                <a:srgbClr val="EEEEEE"/>
              </a:buClr>
              <a:buSzPts val="1600"/>
              <a:buFont typeface="Poppins"/>
              <a:buChar char="●"/>
            </a:pPr>
            <a:r>
              <a:rPr lang="en-GB" sz="1600">
                <a:solidFill>
                  <a:srgbClr val="EEEEEE"/>
                </a:solidFill>
                <a:latin typeface="Poppins"/>
                <a:ea typeface="Poppins"/>
                <a:cs typeface="Poppins"/>
                <a:sym typeface="Poppins"/>
              </a:rPr>
              <a:t>I love hiking and fishing</a:t>
            </a:r>
            <a:endParaRPr sz="1600">
              <a:solidFill>
                <a:srgbClr val="EEEEEE"/>
              </a:solidFill>
              <a:latin typeface="Poppins"/>
              <a:ea typeface="Poppins"/>
              <a:cs typeface="Poppins"/>
              <a:sym typeface="Poppins"/>
            </a:endParaRPr>
          </a:p>
          <a:p>
            <a:pPr indent="0" lvl="0" marL="0" rtl="0" algn="l">
              <a:spcBef>
                <a:spcPts val="500"/>
              </a:spcBef>
              <a:spcAft>
                <a:spcPts val="0"/>
              </a:spcAft>
              <a:buNone/>
            </a:pPr>
            <a:r>
              <a:t/>
            </a:r>
            <a:endParaRPr sz="1600">
              <a:solidFill>
                <a:srgbClr val="EEEEEE"/>
              </a:solidFill>
              <a:latin typeface="Inter"/>
              <a:ea typeface="Inter"/>
              <a:cs typeface="Inter"/>
              <a:sym typeface="Inter"/>
            </a:endParaRPr>
          </a:p>
          <a:p>
            <a:pPr indent="0" lvl="0" marL="0" rtl="0" algn="l">
              <a:spcBef>
                <a:spcPts val="500"/>
              </a:spcBef>
              <a:spcAft>
                <a:spcPts val="0"/>
              </a:spcAft>
              <a:buNone/>
            </a:pPr>
            <a:r>
              <a:rPr lang="en-GB" sz="1600">
                <a:solidFill>
                  <a:schemeClr val="accent2"/>
                </a:solidFill>
                <a:latin typeface="Poppins SemiBold"/>
                <a:ea typeface="Poppins SemiBold"/>
                <a:cs typeface="Poppins SemiBold"/>
                <a:sym typeface="Poppins SemiBold"/>
              </a:rPr>
              <a:t>Contact</a:t>
            </a:r>
            <a:endParaRPr sz="1600">
              <a:solidFill>
                <a:schemeClr val="accent2"/>
              </a:solidFill>
              <a:latin typeface="Poppins SemiBold"/>
              <a:ea typeface="Poppins SemiBold"/>
              <a:cs typeface="Poppins SemiBold"/>
              <a:sym typeface="Poppins SemiBold"/>
            </a:endParaRPr>
          </a:p>
          <a:p>
            <a:pPr indent="-330200" lvl="0" marL="457200" rtl="0" algn="l">
              <a:spcBef>
                <a:spcPts val="500"/>
              </a:spcBef>
              <a:spcAft>
                <a:spcPts val="0"/>
              </a:spcAft>
              <a:buClr>
                <a:srgbClr val="EEEEEE"/>
              </a:buClr>
              <a:buSzPts val="1600"/>
              <a:buFont typeface="Poppins"/>
              <a:buChar char="●"/>
            </a:pPr>
            <a:r>
              <a:rPr lang="en-GB" sz="1600">
                <a:solidFill>
                  <a:srgbClr val="EEEEEE"/>
                </a:solidFill>
                <a:latin typeface="Poppins"/>
                <a:ea typeface="Poppins"/>
                <a:cs typeface="Poppins"/>
                <a:sym typeface="Poppins"/>
              </a:rPr>
              <a:t>Email: gpapadakis@gwi.com</a:t>
            </a:r>
            <a:endParaRPr sz="1600">
              <a:solidFill>
                <a:srgbClr val="FFFFFF"/>
              </a:solidFill>
              <a:latin typeface="Poppins"/>
              <a:ea typeface="Poppins"/>
              <a:cs typeface="Poppins"/>
              <a:sym typeface="Poppins"/>
            </a:endParaRPr>
          </a:p>
        </p:txBody>
      </p:sp>
      <p:pic>
        <p:nvPicPr>
          <p:cNvPr id="98" name="Google Shape;98;p27"/>
          <p:cNvPicPr preferRelativeResize="0"/>
          <p:nvPr/>
        </p:nvPicPr>
        <p:blipFill>
          <a:blip r:embed="rId5">
            <a:alphaModFix/>
          </a:blip>
          <a:stretch>
            <a:fillRect/>
          </a:stretch>
        </p:blipFill>
        <p:spPr>
          <a:xfrm rot="-541694">
            <a:off x="7231454" y="2043976"/>
            <a:ext cx="1407441" cy="10555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5"/>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55" name="Google Shape;255;p45"/>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Advantages of using ChatGPT</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256" name="Google Shape;256;p45"/>
          <p:cNvPicPr preferRelativeResize="0"/>
          <p:nvPr/>
        </p:nvPicPr>
        <p:blipFill>
          <a:blip r:embed="rId4">
            <a:alphaModFix/>
          </a:blip>
          <a:stretch>
            <a:fillRect/>
          </a:stretch>
        </p:blipFill>
        <p:spPr>
          <a:xfrm>
            <a:off x="1499175" y="1275650"/>
            <a:ext cx="5760725" cy="3095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6"/>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62" name="Google Shape;262;p46"/>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Disadvantages</a:t>
            </a:r>
            <a:r>
              <a:rPr lang="en-GB" sz="3200">
                <a:solidFill>
                  <a:schemeClr val="accent2"/>
                </a:solidFill>
              </a:rPr>
              <a:t> of using ChatGPT</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263" name="Google Shape;263;p46"/>
          <p:cNvPicPr preferRelativeResize="0"/>
          <p:nvPr/>
        </p:nvPicPr>
        <p:blipFill>
          <a:blip r:embed="rId4">
            <a:alphaModFix/>
          </a:blip>
          <a:stretch>
            <a:fillRect/>
          </a:stretch>
        </p:blipFill>
        <p:spPr>
          <a:xfrm>
            <a:off x="2182575" y="1134100"/>
            <a:ext cx="4027615" cy="327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609598" y="195000"/>
            <a:ext cx="8534400" cy="17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269" name="Google Shape;269;p47"/>
          <p:cNvSpPr txBox="1"/>
          <p:nvPr>
            <p:ph idx="2" type="title"/>
          </p:nvPr>
        </p:nvSpPr>
        <p:spPr>
          <a:xfrm>
            <a:off x="609600" y="1080000"/>
            <a:ext cx="7814400" cy="38850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t/>
            </a:r>
            <a:endParaRPr b="0"/>
          </a:p>
          <a:p>
            <a:pPr indent="457200" lvl="0" marL="0" rtl="0" algn="l">
              <a:lnSpc>
                <a:spcPct val="150000"/>
              </a:lnSpc>
              <a:spcBef>
                <a:spcPts val="0"/>
              </a:spcBef>
              <a:spcAft>
                <a:spcPts val="0"/>
              </a:spcAft>
              <a:buNone/>
            </a:pPr>
            <a:r>
              <a:t/>
            </a:r>
            <a:endParaRPr b="0"/>
          </a:p>
          <a:p>
            <a:pPr indent="0" lvl="0" marL="0" rtl="0" algn="l">
              <a:lnSpc>
                <a:spcPct val="150000"/>
              </a:lnSpc>
              <a:spcBef>
                <a:spcPts val="0"/>
              </a:spcBef>
              <a:spcAft>
                <a:spcPts val="0"/>
              </a:spcAft>
              <a:buNone/>
            </a:pPr>
            <a:r>
              <a:t/>
            </a:r>
            <a:endParaRPr b="0"/>
          </a:p>
        </p:txBody>
      </p:sp>
      <p:sp>
        <p:nvSpPr>
          <p:cNvPr id="270" name="Google Shape;270;p47"/>
          <p:cNvSpPr txBox="1"/>
          <p:nvPr/>
        </p:nvSpPr>
        <p:spPr>
          <a:xfrm>
            <a:off x="815850" y="2134375"/>
            <a:ext cx="2868000" cy="14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sp>
        <p:nvSpPr>
          <p:cNvPr id="271" name="Google Shape;271;p47"/>
          <p:cNvSpPr txBox="1"/>
          <p:nvPr/>
        </p:nvSpPr>
        <p:spPr>
          <a:xfrm>
            <a:off x="740150" y="1302275"/>
            <a:ext cx="2473500" cy="12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7"/>
          <p:cNvPicPr preferRelativeResize="0"/>
          <p:nvPr/>
        </p:nvPicPr>
        <p:blipFill>
          <a:blip r:embed="rId3">
            <a:alphaModFix/>
          </a:blip>
          <a:stretch>
            <a:fillRect/>
          </a:stretch>
        </p:blipFill>
        <p:spPr>
          <a:xfrm>
            <a:off x="7260000" y="3480488"/>
            <a:ext cx="1982525" cy="1982525"/>
          </a:xfrm>
          <a:prstGeom prst="rect">
            <a:avLst/>
          </a:prstGeom>
          <a:noFill/>
          <a:ln>
            <a:noFill/>
          </a:ln>
        </p:spPr>
      </p:pic>
      <p:sp>
        <p:nvSpPr>
          <p:cNvPr id="273" name="Google Shape;273;p47"/>
          <p:cNvSpPr txBox="1"/>
          <p:nvPr>
            <p:ph type="title"/>
          </p:nvPr>
        </p:nvSpPr>
        <p:spPr>
          <a:xfrm>
            <a:off x="1627800" y="2557775"/>
            <a:ext cx="5888400" cy="17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Traditional ML in Selenium</a:t>
            </a:r>
            <a:endParaRPr sz="3500"/>
          </a:p>
        </p:txBody>
      </p:sp>
      <p:pic>
        <p:nvPicPr>
          <p:cNvPr id="274" name="Google Shape;274;p47"/>
          <p:cNvPicPr preferRelativeResize="0"/>
          <p:nvPr/>
        </p:nvPicPr>
        <p:blipFill>
          <a:blip r:embed="rId4">
            <a:alphaModFix/>
          </a:blip>
          <a:stretch>
            <a:fillRect/>
          </a:stretch>
        </p:blipFill>
        <p:spPr>
          <a:xfrm>
            <a:off x="6141448" y="805313"/>
            <a:ext cx="1218877" cy="1181998"/>
          </a:xfrm>
          <a:prstGeom prst="rect">
            <a:avLst/>
          </a:prstGeom>
          <a:noFill/>
          <a:ln>
            <a:noFill/>
          </a:ln>
        </p:spPr>
      </p:pic>
      <p:pic>
        <p:nvPicPr>
          <p:cNvPr id="275" name="Google Shape;275;p47"/>
          <p:cNvPicPr preferRelativeResize="0"/>
          <p:nvPr/>
        </p:nvPicPr>
        <p:blipFill>
          <a:blip r:embed="rId5">
            <a:alphaModFix/>
          </a:blip>
          <a:stretch>
            <a:fillRect/>
          </a:stretch>
        </p:blipFill>
        <p:spPr>
          <a:xfrm>
            <a:off x="1039475" y="697125"/>
            <a:ext cx="2769200" cy="1398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8"/>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81" name="Google Shape;281;p48"/>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Case Study</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282" name="Google Shape;282;p48"/>
          <p:cNvPicPr preferRelativeResize="0"/>
          <p:nvPr/>
        </p:nvPicPr>
        <p:blipFill>
          <a:blip r:embed="rId4">
            <a:alphaModFix/>
          </a:blip>
          <a:stretch>
            <a:fillRect/>
          </a:stretch>
        </p:blipFill>
        <p:spPr>
          <a:xfrm>
            <a:off x="4691297" y="2419172"/>
            <a:ext cx="3613400" cy="1455300"/>
          </a:xfrm>
          <a:prstGeom prst="rect">
            <a:avLst/>
          </a:prstGeom>
          <a:noFill/>
          <a:ln>
            <a:noFill/>
          </a:ln>
        </p:spPr>
      </p:pic>
      <p:sp>
        <p:nvSpPr>
          <p:cNvPr id="283" name="Google Shape;283;p48"/>
          <p:cNvSpPr txBox="1"/>
          <p:nvPr/>
        </p:nvSpPr>
        <p:spPr>
          <a:xfrm>
            <a:off x="439425" y="1399200"/>
            <a:ext cx="5830800" cy="2920800"/>
          </a:xfrm>
          <a:prstGeom prst="rect">
            <a:avLst/>
          </a:prstGeom>
          <a:noFill/>
          <a:ln>
            <a:noFill/>
          </a:ln>
        </p:spPr>
        <p:txBody>
          <a:bodyPr anchorCtr="0" anchor="t" bIns="91425" lIns="91425" spcFirstLastPara="1" rIns="91425" wrap="square" tIns="91425">
            <a:normAutofit/>
          </a:bodyPr>
          <a:lstStyle/>
          <a:p>
            <a:pPr indent="0" lvl="0" marL="0" rtl="0" algn="l">
              <a:lnSpc>
                <a:spcPct val="218181"/>
              </a:lnSpc>
              <a:spcBef>
                <a:spcPts val="3200"/>
              </a:spcBef>
              <a:spcAft>
                <a:spcPts val="0"/>
              </a:spcAft>
              <a:buNone/>
            </a:pPr>
            <a:r>
              <a:rPr lang="en-GB" sz="1350">
                <a:solidFill>
                  <a:srgbClr val="242424"/>
                </a:solidFill>
                <a:highlight>
                  <a:srgbClr val="FFFFFF"/>
                </a:highlight>
                <a:latin typeface="Poppins"/>
                <a:ea typeface="Poppins"/>
                <a:cs typeface="Poppins"/>
                <a:sym typeface="Poppins"/>
              </a:rPr>
              <a:t>Functional tests tend to fail when engineers make any changes to the DOM like changing the element attributes</a:t>
            </a:r>
            <a:endParaRPr sz="1100">
              <a:solidFill>
                <a:srgbClr val="000000"/>
              </a:solidFill>
            </a:endParaRPr>
          </a:p>
        </p:txBody>
      </p:sp>
      <p:pic>
        <p:nvPicPr>
          <p:cNvPr id="284" name="Google Shape;284;p48"/>
          <p:cNvPicPr preferRelativeResize="0"/>
          <p:nvPr/>
        </p:nvPicPr>
        <p:blipFill>
          <a:blip r:embed="rId5">
            <a:alphaModFix/>
          </a:blip>
          <a:stretch>
            <a:fillRect/>
          </a:stretch>
        </p:blipFill>
        <p:spPr>
          <a:xfrm>
            <a:off x="370225" y="2931525"/>
            <a:ext cx="3753349" cy="16584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9"/>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90" name="Google Shape;290;p49"/>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Concept</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291" name="Google Shape;291;p49"/>
          <p:cNvPicPr preferRelativeResize="0"/>
          <p:nvPr/>
        </p:nvPicPr>
        <p:blipFill>
          <a:blip r:embed="rId4">
            <a:alphaModFix/>
          </a:blip>
          <a:stretch>
            <a:fillRect/>
          </a:stretch>
        </p:blipFill>
        <p:spPr>
          <a:xfrm>
            <a:off x="1382950" y="1248925"/>
            <a:ext cx="6470055" cy="3529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0"/>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297" name="Google Shape;297;p50"/>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Dependencies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298" name="Google Shape;298;p50"/>
          <p:cNvPicPr preferRelativeResize="0"/>
          <p:nvPr/>
        </p:nvPicPr>
        <p:blipFill>
          <a:blip r:embed="rId4">
            <a:alphaModFix/>
          </a:blip>
          <a:stretch>
            <a:fillRect/>
          </a:stretch>
        </p:blipFill>
        <p:spPr>
          <a:xfrm>
            <a:off x="1797450" y="1527325"/>
            <a:ext cx="4775976" cy="238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1"/>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04" name="Google Shape;304;p51"/>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ML </a:t>
            </a:r>
            <a:r>
              <a:rPr lang="en-GB" sz="3200">
                <a:solidFill>
                  <a:schemeClr val="accent2"/>
                </a:solidFill>
              </a:rPr>
              <a:t>Dependencies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305" name="Google Shape;305;p51"/>
          <p:cNvSpPr txBox="1"/>
          <p:nvPr/>
        </p:nvSpPr>
        <p:spPr>
          <a:xfrm>
            <a:off x="268625" y="1279550"/>
            <a:ext cx="3999900" cy="3416400"/>
          </a:xfrm>
          <a:prstGeom prst="rect">
            <a:avLst/>
          </a:prstGeom>
          <a:noFill/>
          <a:ln>
            <a:noFill/>
          </a:ln>
        </p:spPr>
        <p:txBody>
          <a:bodyPr anchorCtr="0" anchor="t" bIns="91425" lIns="91425" spcFirstLastPara="1" rIns="91425" wrap="square" tIns="91425">
            <a:normAutofit fontScale="25000"/>
          </a:bodyPr>
          <a:lstStyle/>
          <a:p>
            <a:pPr indent="0" lvl="0" marL="0" rtl="0" algn="l">
              <a:lnSpc>
                <a:spcPct val="115000"/>
              </a:lnSpc>
              <a:spcBef>
                <a:spcPts val="2300"/>
              </a:spcBef>
              <a:spcAft>
                <a:spcPts val="0"/>
              </a:spcAft>
              <a:buNone/>
            </a:pPr>
            <a:r>
              <a:rPr b="1" lang="en-GB" sz="5400">
                <a:solidFill>
                  <a:srgbClr val="464646"/>
                </a:solidFill>
                <a:highlight>
                  <a:srgbClr val="FDFDFD"/>
                </a:highlight>
                <a:latin typeface="Poppins"/>
                <a:ea typeface="Poppins"/>
                <a:cs typeface="Poppins"/>
                <a:sym typeface="Poppins"/>
              </a:rPr>
              <a:t>Pandas</a:t>
            </a:r>
            <a:r>
              <a:rPr lang="en-GB" sz="5400">
                <a:solidFill>
                  <a:srgbClr val="464646"/>
                </a:solidFill>
                <a:highlight>
                  <a:srgbClr val="FDFDFD"/>
                </a:highlight>
                <a:latin typeface="Poppins"/>
                <a:ea typeface="Poppins"/>
                <a:cs typeface="Poppins"/>
                <a:sym typeface="Poppins"/>
              </a:rPr>
              <a:t> is a Python package that provides fast, flexible, and expressive data structures designed to make working with "relational" or "labeled" data both easy and intuitive. It aims to be the fundamental high-level building block for doing practical, real world data analysis in Python. </a:t>
            </a:r>
            <a:endParaRPr sz="5400">
              <a:solidFill>
                <a:srgbClr val="464646"/>
              </a:solidFill>
              <a:highlight>
                <a:srgbClr val="FDFDFD"/>
              </a:highlight>
              <a:latin typeface="Poppins"/>
              <a:ea typeface="Poppins"/>
              <a:cs typeface="Poppins"/>
              <a:sym typeface="Poppins"/>
            </a:endParaRPr>
          </a:p>
          <a:p>
            <a:pPr indent="0" lvl="0" marL="0" rtl="0" algn="l">
              <a:lnSpc>
                <a:spcPct val="115000"/>
              </a:lnSpc>
              <a:spcBef>
                <a:spcPts val="2300"/>
              </a:spcBef>
              <a:spcAft>
                <a:spcPts val="0"/>
              </a:spcAft>
              <a:buNone/>
            </a:pPr>
            <a:r>
              <a:rPr lang="en-GB" sz="5400">
                <a:solidFill>
                  <a:srgbClr val="464646"/>
                </a:solidFill>
                <a:highlight>
                  <a:srgbClr val="FDFDFD"/>
                </a:highlight>
                <a:latin typeface="Poppins"/>
                <a:ea typeface="Poppins"/>
                <a:cs typeface="Poppins"/>
                <a:sym typeface="Poppins"/>
              </a:rPr>
              <a:t>Execute: </a:t>
            </a:r>
            <a:r>
              <a:rPr lang="en-GB" sz="5400">
                <a:solidFill>
                  <a:srgbClr val="6C6C6C"/>
                </a:solidFill>
                <a:highlight>
                  <a:srgbClr val="F9F9F9"/>
                </a:highlight>
                <a:latin typeface="Courier New"/>
                <a:ea typeface="Courier New"/>
                <a:cs typeface="Courier New"/>
                <a:sym typeface="Courier New"/>
              </a:rPr>
              <a:t>pip</a:t>
            </a:r>
            <a:r>
              <a:rPr lang="en-GB" sz="5400">
                <a:solidFill>
                  <a:srgbClr val="737373"/>
                </a:solidFill>
                <a:highlight>
                  <a:srgbClr val="F9F9F9"/>
                </a:highlight>
                <a:latin typeface="Courier New"/>
                <a:ea typeface="Courier New"/>
                <a:cs typeface="Courier New"/>
                <a:sym typeface="Courier New"/>
              </a:rPr>
              <a:t> </a:t>
            </a:r>
            <a:r>
              <a:rPr lang="en-GB" sz="5400">
                <a:solidFill>
                  <a:srgbClr val="6C6C6C"/>
                </a:solidFill>
                <a:highlight>
                  <a:srgbClr val="F9F9F9"/>
                </a:highlight>
                <a:latin typeface="Courier New"/>
                <a:ea typeface="Courier New"/>
                <a:cs typeface="Courier New"/>
                <a:sym typeface="Courier New"/>
              </a:rPr>
              <a:t>install</a:t>
            </a:r>
            <a:r>
              <a:rPr lang="en-GB" sz="5400">
                <a:solidFill>
                  <a:srgbClr val="737373"/>
                </a:solidFill>
                <a:highlight>
                  <a:srgbClr val="F9F9F9"/>
                </a:highlight>
                <a:latin typeface="Courier New"/>
                <a:ea typeface="Courier New"/>
                <a:cs typeface="Courier New"/>
                <a:sym typeface="Courier New"/>
              </a:rPr>
              <a:t> </a:t>
            </a:r>
            <a:r>
              <a:rPr lang="en-GB" sz="5400">
                <a:solidFill>
                  <a:srgbClr val="6C6C6C"/>
                </a:solidFill>
                <a:highlight>
                  <a:srgbClr val="F9F9F9"/>
                </a:highlight>
                <a:latin typeface="Courier New"/>
                <a:ea typeface="Courier New"/>
                <a:cs typeface="Courier New"/>
                <a:sym typeface="Courier New"/>
              </a:rPr>
              <a:t>pandas</a:t>
            </a:r>
            <a:endParaRPr sz="5400">
              <a:solidFill>
                <a:srgbClr val="6C6C6C"/>
              </a:solidFill>
              <a:highlight>
                <a:srgbClr val="F9F9F9"/>
              </a:highlight>
              <a:latin typeface="Courier New"/>
              <a:ea typeface="Courier New"/>
              <a:cs typeface="Courier New"/>
              <a:sym typeface="Courier New"/>
            </a:endParaRPr>
          </a:p>
          <a:p>
            <a:pPr indent="0" lvl="0" marL="139700" marR="139700" rtl="0" algn="l">
              <a:lnSpc>
                <a:spcPct val="115000"/>
              </a:lnSpc>
              <a:spcBef>
                <a:spcPts val="2300"/>
              </a:spcBef>
              <a:spcAft>
                <a:spcPts val="0"/>
              </a:spcAft>
              <a:buNone/>
            </a:pPr>
            <a:r>
              <a:t/>
            </a:r>
            <a:endParaRPr sz="1100">
              <a:solidFill>
                <a:srgbClr val="6C6C6C"/>
              </a:solidFill>
              <a:highlight>
                <a:srgbClr val="F9F9F9"/>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lnSpc>
                <a:spcPct val="218181"/>
              </a:lnSpc>
              <a:spcBef>
                <a:spcPts val="1700"/>
              </a:spcBef>
              <a:spcAft>
                <a:spcPts val="0"/>
              </a:spcAft>
              <a:buNone/>
            </a:pPr>
            <a:r>
              <a:t/>
            </a:r>
            <a:endParaRPr sz="1550">
              <a:solidFill>
                <a:srgbClr val="242424"/>
              </a:solidFill>
              <a:latin typeface="Roboto"/>
              <a:ea typeface="Roboto"/>
              <a:cs typeface="Roboto"/>
              <a:sym typeface="Roboto"/>
            </a:endParaRPr>
          </a:p>
          <a:p>
            <a:pPr indent="0" lvl="0" marL="0" rtl="0" algn="l">
              <a:lnSpc>
                <a:spcPct val="115000"/>
              </a:lnSpc>
              <a:spcBef>
                <a:spcPts val="0"/>
              </a:spcBef>
              <a:spcAft>
                <a:spcPts val="1200"/>
              </a:spcAft>
              <a:buNone/>
            </a:pPr>
            <a:r>
              <a:t/>
            </a:r>
            <a:endParaRPr>
              <a:solidFill>
                <a:srgbClr val="000000"/>
              </a:solidFill>
              <a:latin typeface="Roboto"/>
              <a:ea typeface="Roboto"/>
              <a:cs typeface="Roboto"/>
              <a:sym typeface="Roboto"/>
            </a:endParaRPr>
          </a:p>
        </p:txBody>
      </p:sp>
      <p:pic>
        <p:nvPicPr>
          <p:cNvPr id="306" name="Google Shape;306;p51"/>
          <p:cNvPicPr preferRelativeResize="0"/>
          <p:nvPr/>
        </p:nvPicPr>
        <p:blipFill>
          <a:blip r:embed="rId4">
            <a:alphaModFix/>
          </a:blip>
          <a:stretch>
            <a:fillRect/>
          </a:stretch>
        </p:blipFill>
        <p:spPr>
          <a:xfrm>
            <a:off x="5244750" y="1890800"/>
            <a:ext cx="1968499" cy="1161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2"/>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12" name="Google Shape;312;p52"/>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ML </a:t>
            </a:r>
            <a:r>
              <a:rPr lang="en-GB" sz="3200">
                <a:solidFill>
                  <a:schemeClr val="accent2"/>
                </a:solidFill>
              </a:rPr>
              <a:t>Dependencies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313" name="Google Shape;313;p52"/>
          <p:cNvSpPr txBox="1"/>
          <p:nvPr/>
        </p:nvSpPr>
        <p:spPr>
          <a:xfrm>
            <a:off x="373750" y="1368175"/>
            <a:ext cx="39999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b="1" lang="en-GB" sz="1350">
                <a:solidFill>
                  <a:srgbClr val="222222"/>
                </a:solidFill>
                <a:latin typeface="Poppins"/>
                <a:ea typeface="Poppins"/>
                <a:cs typeface="Poppins"/>
                <a:sym typeface="Poppins"/>
              </a:rPr>
              <a:t>Scikit-learn</a:t>
            </a:r>
            <a:r>
              <a:rPr lang="en-GB" sz="1350">
                <a:solidFill>
                  <a:srgbClr val="212529"/>
                </a:solidFill>
                <a:highlight>
                  <a:srgbClr val="FFFFFF"/>
                </a:highlight>
                <a:latin typeface="Poppins"/>
                <a:ea typeface="Poppins"/>
                <a:cs typeface="Poppins"/>
                <a:sym typeface="Poppins"/>
              </a:rPr>
              <a:t> is an open source machine learning library that supports supervised and unsupervised learning. It also provides various tools for model fitting, data preprocessing, model selection, model evaluation, and many other utilities.</a:t>
            </a:r>
            <a:endParaRPr sz="1350">
              <a:solidFill>
                <a:srgbClr val="212529"/>
              </a:solidFill>
              <a:highlight>
                <a:srgbClr val="FFFFFF"/>
              </a:highlight>
              <a:latin typeface="Poppins"/>
              <a:ea typeface="Poppins"/>
              <a:cs typeface="Poppins"/>
              <a:sym typeface="Poppins"/>
            </a:endParaRPr>
          </a:p>
          <a:p>
            <a:pPr indent="0" lvl="0" marL="0" rtl="0" algn="l">
              <a:lnSpc>
                <a:spcPct val="115000"/>
              </a:lnSpc>
              <a:spcBef>
                <a:spcPts val="1200"/>
              </a:spcBef>
              <a:spcAft>
                <a:spcPts val="0"/>
              </a:spcAft>
              <a:buNone/>
            </a:pPr>
            <a:r>
              <a:t/>
            </a:r>
            <a:endParaRPr sz="1350">
              <a:solidFill>
                <a:srgbClr val="000000"/>
              </a:solidFill>
              <a:latin typeface="Poppins"/>
              <a:ea typeface="Poppins"/>
              <a:cs typeface="Poppins"/>
              <a:sym typeface="Poppins"/>
            </a:endParaRPr>
          </a:p>
          <a:p>
            <a:pPr indent="0" lvl="0" marL="0" rtl="0" algn="l">
              <a:lnSpc>
                <a:spcPct val="218181"/>
              </a:lnSpc>
              <a:spcBef>
                <a:spcPts val="1700"/>
              </a:spcBef>
              <a:spcAft>
                <a:spcPts val="0"/>
              </a:spcAft>
              <a:buNone/>
            </a:pPr>
            <a:r>
              <a:rPr lang="en-GB" sz="1350">
                <a:solidFill>
                  <a:srgbClr val="242424"/>
                </a:solidFill>
                <a:latin typeface="Poppins"/>
                <a:ea typeface="Poppins"/>
                <a:cs typeface="Poppins"/>
                <a:sym typeface="Poppins"/>
              </a:rPr>
              <a:t>Execute:</a:t>
            </a:r>
            <a:r>
              <a:rPr lang="en-GB" sz="1550">
                <a:solidFill>
                  <a:srgbClr val="242424"/>
                </a:solidFill>
                <a:latin typeface="Roboto"/>
                <a:ea typeface="Roboto"/>
                <a:cs typeface="Roboto"/>
                <a:sym typeface="Roboto"/>
              </a:rPr>
              <a:t> </a:t>
            </a:r>
            <a:r>
              <a:rPr lang="en-GB" sz="1450">
                <a:solidFill>
                  <a:srgbClr val="212529"/>
                </a:solidFill>
                <a:highlight>
                  <a:srgbClr val="F8F8F8"/>
                </a:highlight>
                <a:latin typeface="Courier New"/>
                <a:ea typeface="Courier New"/>
                <a:cs typeface="Courier New"/>
                <a:sym typeface="Courier New"/>
              </a:rPr>
              <a:t>pip install -U scikit-learn</a:t>
            </a:r>
            <a:endParaRPr sz="1450">
              <a:solidFill>
                <a:srgbClr val="212529"/>
              </a:solidFill>
              <a:highlight>
                <a:srgbClr val="F8F8F8"/>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212529"/>
              </a:solidFill>
              <a:highlight>
                <a:srgbClr val="F8F8F8"/>
              </a:highlight>
              <a:latin typeface="Roboto"/>
              <a:ea typeface="Roboto"/>
              <a:cs typeface="Roboto"/>
              <a:sym typeface="Roboto"/>
            </a:endParaRPr>
          </a:p>
          <a:p>
            <a:pPr indent="0" lvl="0" marL="0" rtl="0" algn="l">
              <a:lnSpc>
                <a:spcPct val="218181"/>
              </a:lnSpc>
              <a:spcBef>
                <a:spcPts val="1700"/>
              </a:spcBef>
              <a:spcAft>
                <a:spcPts val="0"/>
              </a:spcAft>
              <a:buNone/>
            </a:pPr>
            <a:r>
              <a:t/>
            </a:r>
            <a:endParaRPr sz="1550">
              <a:solidFill>
                <a:srgbClr val="242424"/>
              </a:solidFill>
              <a:latin typeface="Roboto"/>
              <a:ea typeface="Roboto"/>
              <a:cs typeface="Roboto"/>
              <a:sym typeface="Roboto"/>
            </a:endParaRPr>
          </a:p>
          <a:p>
            <a:pPr indent="0" lvl="0" marL="0" rtl="0" algn="l">
              <a:lnSpc>
                <a:spcPct val="115000"/>
              </a:lnSpc>
              <a:spcBef>
                <a:spcPts val="0"/>
              </a:spcBef>
              <a:spcAft>
                <a:spcPts val="1200"/>
              </a:spcAft>
              <a:buNone/>
            </a:pPr>
            <a:r>
              <a:t/>
            </a:r>
            <a:endParaRPr>
              <a:solidFill>
                <a:srgbClr val="000000"/>
              </a:solidFill>
              <a:latin typeface="Roboto"/>
              <a:ea typeface="Roboto"/>
              <a:cs typeface="Roboto"/>
              <a:sym typeface="Roboto"/>
            </a:endParaRPr>
          </a:p>
        </p:txBody>
      </p:sp>
      <p:pic>
        <p:nvPicPr>
          <p:cNvPr id="314" name="Google Shape;314;p52"/>
          <p:cNvPicPr preferRelativeResize="0"/>
          <p:nvPr/>
        </p:nvPicPr>
        <p:blipFill>
          <a:blip r:embed="rId4">
            <a:alphaModFix/>
          </a:blip>
          <a:stretch>
            <a:fillRect/>
          </a:stretch>
        </p:blipFill>
        <p:spPr>
          <a:xfrm>
            <a:off x="5140900" y="1950925"/>
            <a:ext cx="3060876" cy="109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3"/>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20" name="Google Shape;320;p53"/>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ML </a:t>
            </a:r>
            <a:r>
              <a:rPr lang="en-GB" sz="3200">
                <a:solidFill>
                  <a:schemeClr val="accent2"/>
                </a:solidFill>
              </a:rPr>
              <a:t>Dependencies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321" name="Google Shape;321;p53"/>
          <p:cNvSpPr txBox="1"/>
          <p:nvPr/>
        </p:nvSpPr>
        <p:spPr>
          <a:xfrm>
            <a:off x="235800" y="1473250"/>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b="1" lang="en-GB" sz="1350">
                <a:solidFill>
                  <a:srgbClr val="000000"/>
                </a:solidFill>
                <a:highlight>
                  <a:srgbClr val="FFFFFF"/>
                </a:highlight>
                <a:latin typeface="Poppins"/>
                <a:ea typeface="Poppins"/>
                <a:cs typeface="Poppins"/>
                <a:sym typeface="Poppins"/>
              </a:rPr>
              <a:t>NumPy</a:t>
            </a:r>
            <a:r>
              <a:rPr lang="en-GB" sz="1350">
                <a:solidFill>
                  <a:srgbClr val="000000"/>
                </a:solidFill>
                <a:highlight>
                  <a:srgbClr val="FFFFFF"/>
                </a:highlight>
                <a:latin typeface="Poppins"/>
                <a:ea typeface="Poppins"/>
                <a:cs typeface="Poppins"/>
                <a:sym typeface="Poppins"/>
              </a:rPr>
              <a:t> is a Python library used for working with arrays.</a:t>
            </a:r>
            <a:endParaRPr sz="1350">
              <a:solidFill>
                <a:srgbClr val="000000"/>
              </a:solidFill>
              <a:highlight>
                <a:srgbClr val="FFFFFF"/>
              </a:highlight>
              <a:latin typeface="Poppins"/>
              <a:ea typeface="Poppins"/>
              <a:cs typeface="Poppins"/>
              <a:sym typeface="Poppins"/>
            </a:endParaRPr>
          </a:p>
          <a:p>
            <a:pPr indent="0" lvl="0" marL="0" rtl="0" algn="l">
              <a:lnSpc>
                <a:spcPct val="115000"/>
              </a:lnSpc>
              <a:spcBef>
                <a:spcPts val="1400"/>
              </a:spcBef>
              <a:spcAft>
                <a:spcPts val="0"/>
              </a:spcAft>
              <a:buNone/>
            </a:pPr>
            <a:r>
              <a:rPr lang="en-GB" sz="1350">
                <a:solidFill>
                  <a:srgbClr val="000000"/>
                </a:solidFill>
                <a:highlight>
                  <a:srgbClr val="FFFFFF"/>
                </a:highlight>
                <a:latin typeface="Poppins"/>
                <a:ea typeface="Poppins"/>
                <a:cs typeface="Poppins"/>
                <a:sym typeface="Poppins"/>
              </a:rPr>
              <a:t>It also has functions for working in domain of linear algebra, fourier transform, and matrices.</a:t>
            </a:r>
            <a:endParaRPr sz="1350">
              <a:solidFill>
                <a:srgbClr val="000000"/>
              </a:solidFill>
              <a:highlight>
                <a:srgbClr val="FFFFFF"/>
              </a:highlight>
              <a:latin typeface="Poppins"/>
              <a:ea typeface="Poppins"/>
              <a:cs typeface="Poppins"/>
              <a:sym typeface="Poppins"/>
            </a:endParaRPr>
          </a:p>
          <a:p>
            <a:pPr indent="0" lvl="0" marL="0" rtl="0" algn="l">
              <a:lnSpc>
                <a:spcPct val="218181"/>
              </a:lnSpc>
              <a:spcBef>
                <a:spcPts val="1700"/>
              </a:spcBef>
              <a:spcAft>
                <a:spcPts val="0"/>
              </a:spcAft>
              <a:buNone/>
            </a:pPr>
            <a:r>
              <a:rPr lang="en-GB" sz="1350">
                <a:solidFill>
                  <a:srgbClr val="242424"/>
                </a:solidFill>
                <a:latin typeface="Poppins"/>
                <a:ea typeface="Poppins"/>
                <a:cs typeface="Poppins"/>
                <a:sym typeface="Poppins"/>
              </a:rPr>
              <a:t>Execute:</a:t>
            </a:r>
            <a:r>
              <a:rPr lang="en-GB" sz="1550">
                <a:solidFill>
                  <a:srgbClr val="242424"/>
                </a:solidFill>
                <a:latin typeface="Poppins"/>
                <a:ea typeface="Poppins"/>
                <a:cs typeface="Poppins"/>
                <a:sym typeface="Poppins"/>
              </a:rPr>
              <a:t> </a:t>
            </a:r>
            <a:r>
              <a:rPr lang="en-GB" sz="1450">
                <a:solidFill>
                  <a:srgbClr val="212529"/>
                </a:solidFill>
                <a:highlight>
                  <a:srgbClr val="F8F8F8"/>
                </a:highlight>
                <a:latin typeface="Courier New"/>
                <a:ea typeface="Courier New"/>
                <a:cs typeface="Courier New"/>
                <a:sym typeface="Courier New"/>
              </a:rPr>
              <a:t>pip install numpy</a:t>
            </a:r>
            <a:endParaRPr>
              <a:solidFill>
                <a:srgbClr val="000000"/>
              </a:solidFill>
              <a:latin typeface="Roboto"/>
              <a:ea typeface="Roboto"/>
              <a:cs typeface="Roboto"/>
              <a:sym typeface="Roboto"/>
            </a:endParaRPr>
          </a:p>
        </p:txBody>
      </p:sp>
      <p:pic>
        <p:nvPicPr>
          <p:cNvPr id="322" name="Google Shape;322;p53"/>
          <p:cNvPicPr preferRelativeResize="0"/>
          <p:nvPr/>
        </p:nvPicPr>
        <p:blipFill>
          <a:blip r:embed="rId4">
            <a:alphaModFix/>
          </a:blip>
          <a:stretch>
            <a:fillRect/>
          </a:stretch>
        </p:blipFill>
        <p:spPr>
          <a:xfrm>
            <a:off x="5029100" y="1882075"/>
            <a:ext cx="3065199" cy="1379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4"/>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28" name="Google Shape;328;p54"/>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Step 1: Scrape Data from DOM</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329" name="Google Shape;329;p54"/>
          <p:cNvSpPr txBox="1"/>
          <p:nvPr/>
        </p:nvSpPr>
        <p:spPr>
          <a:xfrm>
            <a:off x="452825" y="1358525"/>
            <a:ext cx="4825500" cy="1950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350">
                <a:solidFill>
                  <a:srgbClr val="000000"/>
                </a:solidFill>
                <a:latin typeface="Poppins"/>
                <a:ea typeface="Poppins"/>
                <a:cs typeface="Poppins"/>
                <a:sym typeface="Poppins"/>
              </a:rPr>
              <a:t>We will scrape data using selenium from the page and store them in CSV</a:t>
            </a:r>
            <a:endParaRPr sz="1350">
              <a:solidFill>
                <a:srgbClr val="000000"/>
              </a:solidFill>
              <a:latin typeface="Poppins"/>
              <a:ea typeface="Poppins"/>
              <a:cs typeface="Poppins"/>
              <a:sym typeface="Poppins"/>
            </a:endParaRPr>
          </a:p>
        </p:txBody>
      </p:sp>
      <p:pic>
        <p:nvPicPr>
          <p:cNvPr id="330" name="Google Shape;330;p54"/>
          <p:cNvPicPr preferRelativeResize="0"/>
          <p:nvPr/>
        </p:nvPicPr>
        <p:blipFill>
          <a:blip r:embed="rId4">
            <a:alphaModFix/>
          </a:blip>
          <a:stretch>
            <a:fillRect/>
          </a:stretch>
        </p:blipFill>
        <p:spPr>
          <a:xfrm>
            <a:off x="452825" y="2296675"/>
            <a:ext cx="4228799" cy="1994175"/>
          </a:xfrm>
          <a:prstGeom prst="rect">
            <a:avLst/>
          </a:prstGeom>
          <a:noFill/>
          <a:ln>
            <a:noFill/>
          </a:ln>
        </p:spPr>
      </p:pic>
      <p:pic>
        <p:nvPicPr>
          <p:cNvPr id="331" name="Google Shape;331;p54"/>
          <p:cNvPicPr preferRelativeResize="0"/>
          <p:nvPr/>
        </p:nvPicPr>
        <p:blipFill>
          <a:blip r:embed="rId5">
            <a:alphaModFix/>
          </a:blip>
          <a:stretch>
            <a:fillRect/>
          </a:stretch>
        </p:blipFill>
        <p:spPr>
          <a:xfrm>
            <a:off x="5278325" y="2747475"/>
            <a:ext cx="2729525" cy="839200"/>
          </a:xfrm>
          <a:prstGeom prst="rect">
            <a:avLst/>
          </a:prstGeom>
          <a:noFill/>
          <a:ln>
            <a:noFill/>
          </a:ln>
        </p:spPr>
      </p:pic>
      <p:pic>
        <p:nvPicPr>
          <p:cNvPr id="332" name="Google Shape;332;p54"/>
          <p:cNvPicPr preferRelativeResize="0"/>
          <p:nvPr/>
        </p:nvPicPr>
        <p:blipFill>
          <a:blip r:embed="rId6">
            <a:alphaModFix/>
          </a:blip>
          <a:stretch>
            <a:fillRect/>
          </a:stretch>
        </p:blipFill>
        <p:spPr>
          <a:xfrm>
            <a:off x="5404400" y="2287975"/>
            <a:ext cx="507675" cy="507675"/>
          </a:xfrm>
          <a:prstGeom prst="rect">
            <a:avLst/>
          </a:prstGeom>
          <a:noFill/>
          <a:ln>
            <a:noFill/>
          </a:ln>
        </p:spPr>
      </p:pic>
      <p:sp>
        <p:nvSpPr>
          <p:cNvPr id="333" name="Google Shape;333;p54"/>
          <p:cNvSpPr/>
          <p:nvPr/>
        </p:nvSpPr>
        <p:spPr>
          <a:xfrm>
            <a:off x="6394475" y="2747475"/>
            <a:ext cx="1437900" cy="309000"/>
          </a:xfrm>
          <a:prstGeom prst="roundRect">
            <a:avLst>
              <a:gd fmla="val 16667" name="adj"/>
            </a:avLst>
          </a:prstGeom>
          <a:noFill/>
          <a:ln cap="flat" cmpd="sng" w="9525">
            <a:solidFill>
              <a:srgbClr val="FF0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E0"/>
              </a:solidFill>
              <a:latin typeface="Roboto"/>
              <a:ea typeface="Roboto"/>
              <a:cs typeface="Roboto"/>
              <a:sym typeface="Roboto"/>
            </a:endParaRPr>
          </a:p>
        </p:txBody>
      </p:sp>
      <p:sp>
        <p:nvSpPr>
          <p:cNvPr id="334" name="Google Shape;334;p54"/>
          <p:cNvSpPr txBox="1"/>
          <p:nvPr/>
        </p:nvSpPr>
        <p:spPr>
          <a:xfrm>
            <a:off x="7498025" y="2101175"/>
            <a:ext cx="18792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50">
                <a:solidFill>
                  <a:srgbClr val="FF00E0"/>
                </a:solidFill>
                <a:latin typeface="Poppins"/>
                <a:ea typeface="Poppins"/>
                <a:cs typeface="Poppins"/>
                <a:sym typeface="Poppins"/>
              </a:rPr>
              <a:t>Element tags</a:t>
            </a:r>
            <a:endParaRPr b="1" sz="1350">
              <a:solidFill>
                <a:srgbClr val="FF00E0"/>
              </a:solidFill>
              <a:latin typeface="Poppins"/>
              <a:ea typeface="Poppins"/>
              <a:cs typeface="Poppins"/>
              <a:sym typeface="Poppins"/>
            </a:endParaRPr>
          </a:p>
        </p:txBody>
      </p:sp>
      <p:cxnSp>
        <p:nvCxnSpPr>
          <p:cNvPr id="335" name="Google Shape;335;p54"/>
          <p:cNvCxnSpPr>
            <a:endCxn id="333" idx="0"/>
          </p:cNvCxnSpPr>
          <p:nvPr/>
        </p:nvCxnSpPr>
        <p:spPr>
          <a:xfrm flipH="1">
            <a:off x="7113425" y="2307975"/>
            <a:ext cx="384600" cy="439500"/>
          </a:xfrm>
          <a:prstGeom prst="straightConnector1">
            <a:avLst/>
          </a:prstGeom>
          <a:noFill/>
          <a:ln cap="flat" cmpd="sng" w="19050">
            <a:solidFill>
              <a:srgbClr val="FF00E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8"/>
          <p:cNvPicPr preferRelativeResize="0"/>
          <p:nvPr/>
        </p:nvPicPr>
        <p:blipFill>
          <a:blip r:embed="rId3">
            <a:alphaModFix/>
          </a:blip>
          <a:stretch>
            <a:fillRect/>
          </a:stretch>
        </p:blipFill>
        <p:spPr>
          <a:xfrm>
            <a:off x="7442650" y="4184249"/>
            <a:ext cx="1478026" cy="511699"/>
          </a:xfrm>
          <a:prstGeom prst="rect">
            <a:avLst/>
          </a:prstGeom>
          <a:noFill/>
          <a:ln>
            <a:noFill/>
          </a:ln>
        </p:spPr>
      </p:pic>
      <p:cxnSp>
        <p:nvCxnSpPr>
          <p:cNvPr id="104" name="Google Shape;104;p28"/>
          <p:cNvCxnSpPr/>
          <p:nvPr/>
        </p:nvCxnSpPr>
        <p:spPr>
          <a:xfrm>
            <a:off x="2799700" y="505950"/>
            <a:ext cx="0" cy="4340400"/>
          </a:xfrm>
          <a:prstGeom prst="straightConnector1">
            <a:avLst/>
          </a:prstGeom>
          <a:noFill/>
          <a:ln cap="flat" cmpd="sng" w="9525">
            <a:solidFill>
              <a:srgbClr val="666666"/>
            </a:solidFill>
            <a:prstDash val="solid"/>
            <a:round/>
            <a:headEnd len="med" w="med" type="none"/>
            <a:tailEnd len="med" w="med" type="none"/>
          </a:ln>
        </p:spPr>
      </p:cxnSp>
      <p:sp>
        <p:nvSpPr>
          <p:cNvPr id="105" name="Google Shape;105;p28"/>
          <p:cNvSpPr txBox="1"/>
          <p:nvPr/>
        </p:nvSpPr>
        <p:spPr>
          <a:xfrm>
            <a:off x="3175550" y="1153650"/>
            <a:ext cx="4750200" cy="70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500"/>
              </a:spcAft>
              <a:buNone/>
            </a:pPr>
            <a:r>
              <a:rPr b="1" lang="en-GB" sz="2600">
                <a:solidFill>
                  <a:schemeClr val="accent2"/>
                </a:solidFill>
                <a:latin typeface="Poppins"/>
                <a:ea typeface="Poppins"/>
                <a:cs typeface="Poppins"/>
                <a:sym typeface="Poppins"/>
              </a:rPr>
              <a:t>Agenda</a:t>
            </a:r>
            <a:endParaRPr b="1" sz="2600">
              <a:solidFill>
                <a:schemeClr val="accent2"/>
              </a:solidFill>
              <a:latin typeface="Poppins"/>
              <a:ea typeface="Poppins"/>
              <a:cs typeface="Poppins"/>
              <a:sym typeface="Poppins"/>
            </a:endParaRPr>
          </a:p>
        </p:txBody>
      </p:sp>
      <p:sp>
        <p:nvSpPr>
          <p:cNvPr id="106" name="Google Shape;106;p28"/>
          <p:cNvSpPr/>
          <p:nvPr/>
        </p:nvSpPr>
        <p:spPr>
          <a:xfrm>
            <a:off x="3619875" y="2111031"/>
            <a:ext cx="392400" cy="39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Medium"/>
                <a:ea typeface="Roboto Medium"/>
                <a:cs typeface="Roboto Medium"/>
                <a:sym typeface="Roboto Medium"/>
              </a:rPr>
              <a:t>1</a:t>
            </a:r>
            <a:endParaRPr>
              <a:solidFill>
                <a:srgbClr val="FFFFFF"/>
              </a:solidFill>
              <a:latin typeface="Roboto Medium"/>
              <a:ea typeface="Roboto Medium"/>
              <a:cs typeface="Roboto Medium"/>
              <a:sym typeface="Roboto Medium"/>
            </a:endParaRPr>
          </a:p>
        </p:txBody>
      </p:sp>
      <p:sp>
        <p:nvSpPr>
          <p:cNvPr id="107" name="Google Shape;107;p28"/>
          <p:cNvSpPr/>
          <p:nvPr/>
        </p:nvSpPr>
        <p:spPr>
          <a:xfrm>
            <a:off x="3619875" y="2660251"/>
            <a:ext cx="392400" cy="3924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Medium"/>
                <a:ea typeface="Roboto Medium"/>
                <a:cs typeface="Roboto Medium"/>
                <a:sym typeface="Roboto Medium"/>
              </a:rPr>
              <a:t>2</a:t>
            </a:r>
            <a:endParaRPr>
              <a:solidFill>
                <a:srgbClr val="FFFFFF"/>
              </a:solidFill>
              <a:latin typeface="Roboto Medium"/>
              <a:ea typeface="Roboto Medium"/>
              <a:cs typeface="Roboto Medium"/>
              <a:sym typeface="Roboto Medium"/>
            </a:endParaRPr>
          </a:p>
        </p:txBody>
      </p:sp>
      <p:sp>
        <p:nvSpPr>
          <p:cNvPr id="108" name="Google Shape;108;p28"/>
          <p:cNvSpPr/>
          <p:nvPr/>
        </p:nvSpPr>
        <p:spPr>
          <a:xfrm>
            <a:off x="3619875" y="3217665"/>
            <a:ext cx="392400" cy="392400"/>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Medium"/>
                <a:ea typeface="Roboto Medium"/>
                <a:cs typeface="Roboto Medium"/>
                <a:sym typeface="Roboto Medium"/>
              </a:rPr>
              <a:t>3</a:t>
            </a:r>
            <a:endParaRPr>
              <a:solidFill>
                <a:srgbClr val="FFFFFF"/>
              </a:solidFill>
              <a:latin typeface="Roboto Medium"/>
              <a:ea typeface="Roboto Medium"/>
              <a:cs typeface="Roboto Medium"/>
              <a:sym typeface="Roboto Medium"/>
            </a:endParaRPr>
          </a:p>
        </p:txBody>
      </p:sp>
      <p:sp>
        <p:nvSpPr>
          <p:cNvPr id="109" name="Google Shape;109;p28"/>
          <p:cNvSpPr/>
          <p:nvPr/>
        </p:nvSpPr>
        <p:spPr>
          <a:xfrm>
            <a:off x="3619875" y="3775078"/>
            <a:ext cx="392400" cy="392400"/>
          </a:xfrm>
          <a:prstGeom prst="ellipse">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Medium"/>
                <a:ea typeface="Roboto Medium"/>
                <a:cs typeface="Roboto Medium"/>
                <a:sym typeface="Roboto Medium"/>
              </a:rPr>
              <a:t>4</a:t>
            </a:r>
            <a:endParaRPr>
              <a:solidFill>
                <a:srgbClr val="FFFFFF"/>
              </a:solidFill>
              <a:latin typeface="Roboto Medium"/>
              <a:ea typeface="Roboto Medium"/>
              <a:cs typeface="Roboto Medium"/>
              <a:sym typeface="Roboto Medium"/>
            </a:endParaRPr>
          </a:p>
        </p:txBody>
      </p:sp>
      <p:sp>
        <p:nvSpPr>
          <p:cNvPr id="110" name="Google Shape;110;p28"/>
          <p:cNvSpPr txBox="1"/>
          <p:nvPr/>
        </p:nvSpPr>
        <p:spPr>
          <a:xfrm>
            <a:off x="4141000" y="2111025"/>
            <a:ext cx="4533900" cy="3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solidFill>
                  <a:srgbClr val="141B4D"/>
                </a:solidFill>
                <a:latin typeface="Poppins"/>
                <a:ea typeface="Poppins"/>
                <a:cs typeface="Poppins"/>
                <a:sym typeface="Poppins"/>
              </a:rPr>
              <a:t>Generative AI in Software Testing</a:t>
            </a:r>
            <a:endParaRPr sz="1900">
              <a:solidFill>
                <a:srgbClr val="141B4D"/>
              </a:solidFill>
              <a:latin typeface="Poppins"/>
              <a:ea typeface="Poppins"/>
              <a:cs typeface="Poppins"/>
              <a:sym typeface="Poppins"/>
            </a:endParaRPr>
          </a:p>
          <a:p>
            <a:pPr indent="0" lvl="0" marL="0" rtl="0" algn="l">
              <a:lnSpc>
                <a:spcPct val="115000"/>
              </a:lnSpc>
              <a:spcBef>
                <a:spcPts val="1200"/>
              </a:spcBef>
              <a:spcAft>
                <a:spcPts val="1200"/>
              </a:spcAft>
              <a:buNone/>
            </a:pPr>
            <a:r>
              <a:t/>
            </a:r>
            <a:endParaRPr sz="1900">
              <a:solidFill>
                <a:srgbClr val="141B4D"/>
              </a:solidFill>
              <a:latin typeface="Poppins"/>
              <a:ea typeface="Poppins"/>
              <a:cs typeface="Poppins"/>
              <a:sym typeface="Poppins"/>
            </a:endParaRPr>
          </a:p>
        </p:txBody>
      </p:sp>
      <p:sp>
        <p:nvSpPr>
          <p:cNvPr id="111" name="Google Shape;111;p28"/>
          <p:cNvSpPr txBox="1"/>
          <p:nvPr/>
        </p:nvSpPr>
        <p:spPr>
          <a:xfrm>
            <a:off x="4141000" y="2660250"/>
            <a:ext cx="4533900" cy="3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900">
                <a:solidFill>
                  <a:srgbClr val="141B4D"/>
                </a:solidFill>
                <a:latin typeface="Poppins"/>
                <a:ea typeface="Poppins"/>
                <a:cs typeface="Poppins"/>
                <a:sym typeface="Poppins"/>
              </a:rPr>
              <a:t>Practical Examples</a:t>
            </a:r>
            <a:endParaRPr sz="1900">
              <a:solidFill>
                <a:srgbClr val="141B4D"/>
              </a:solidFill>
              <a:latin typeface="Poppins"/>
              <a:ea typeface="Poppins"/>
              <a:cs typeface="Poppins"/>
              <a:sym typeface="Poppins"/>
            </a:endParaRPr>
          </a:p>
        </p:txBody>
      </p:sp>
      <p:sp>
        <p:nvSpPr>
          <p:cNvPr id="112" name="Google Shape;112;p28"/>
          <p:cNvSpPr txBox="1"/>
          <p:nvPr/>
        </p:nvSpPr>
        <p:spPr>
          <a:xfrm>
            <a:off x="4141000" y="3209475"/>
            <a:ext cx="4533900" cy="3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900">
                <a:solidFill>
                  <a:srgbClr val="141B4D"/>
                </a:solidFill>
                <a:latin typeface="Poppins"/>
                <a:ea typeface="Poppins"/>
                <a:cs typeface="Poppins"/>
                <a:sym typeface="Poppins"/>
              </a:rPr>
              <a:t>Comparative</a:t>
            </a:r>
            <a:r>
              <a:rPr lang="en-GB" sz="1900">
                <a:solidFill>
                  <a:srgbClr val="141B4D"/>
                </a:solidFill>
                <a:latin typeface="Poppins"/>
                <a:ea typeface="Poppins"/>
                <a:cs typeface="Poppins"/>
                <a:sym typeface="Poppins"/>
              </a:rPr>
              <a:t> Analysis with ML</a:t>
            </a:r>
            <a:endParaRPr sz="1900">
              <a:solidFill>
                <a:srgbClr val="141B4D"/>
              </a:solidFill>
              <a:latin typeface="Poppins"/>
              <a:ea typeface="Poppins"/>
              <a:cs typeface="Poppins"/>
              <a:sym typeface="Poppins"/>
            </a:endParaRPr>
          </a:p>
        </p:txBody>
      </p:sp>
      <p:sp>
        <p:nvSpPr>
          <p:cNvPr id="113" name="Google Shape;113;p28"/>
          <p:cNvSpPr txBox="1"/>
          <p:nvPr/>
        </p:nvSpPr>
        <p:spPr>
          <a:xfrm>
            <a:off x="4141000" y="3758700"/>
            <a:ext cx="4533900" cy="3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900">
                <a:solidFill>
                  <a:srgbClr val="141B4D"/>
                </a:solidFill>
                <a:latin typeface="Poppins"/>
                <a:ea typeface="Poppins"/>
                <a:cs typeface="Poppins"/>
                <a:sym typeface="Poppins"/>
              </a:rPr>
              <a:t>Learnings / Q&amp;A</a:t>
            </a:r>
            <a:endParaRPr sz="1900">
              <a:solidFill>
                <a:srgbClr val="141B4D"/>
              </a:solidFill>
              <a:latin typeface="Poppins"/>
              <a:ea typeface="Poppins"/>
              <a:cs typeface="Poppins"/>
              <a:sym typeface="Poppins"/>
            </a:endParaRPr>
          </a:p>
        </p:txBody>
      </p:sp>
      <p:pic>
        <p:nvPicPr>
          <p:cNvPr id="114" name="Google Shape;114;p28"/>
          <p:cNvPicPr preferRelativeResize="0"/>
          <p:nvPr/>
        </p:nvPicPr>
        <p:blipFill>
          <a:blip r:embed="rId4">
            <a:alphaModFix/>
          </a:blip>
          <a:stretch>
            <a:fillRect/>
          </a:stretch>
        </p:blipFill>
        <p:spPr>
          <a:xfrm>
            <a:off x="531351" y="1080000"/>
            <a:ext cx="1649550" cy="484975"/>
          </a:xfrm>
          <a:prstGeom prst="rect">
            <a:avLst/>
          </a:prstGeom>
          <a:noFill/>
          <a:ln>
            <a:noFill/>
          </a:ln>
        </p:spPr>
      </p:pic>
      <p:pic>
        <p:nvPicPr>
          <p:cNvPr id="115" name="Google Shape;115;p28"/>
          <p:cNvPicPr preferRelativeResize="0"/>
          <p:nvPr/>
        </p:nvPicPr>
        <p:blipFill>
          <a:blip r:embed="rId5">
            <a:alphaModFix/>
          </a:blip>
          <a:stretch>
            <a:fillRect/>
          </a:stretch>
        </p:blipFill>
        <p:spPr>
          <a:xfrm>
            <a:off x="189519" y="2018938"/>
            <a:ext cx="2333196" cy="980487"/>
          </a:xfrm>
          <a:prstGeom prst="rect">
            <a:avLst/>
          </a:prstGeom>
          <a:noFill/>
          <a:ln>
            <a:noFill/>
          </a:ln>
        </p:spPr>
      </p:pic>
      <p:pic>
        <p:nvPicPr>
          <p:cNvPr id="116" name="Google Shape;116;p28"/>
          <p:cNvPicPr preferRelativeResize="0"/>
          <p:nvPr/>
        </p:nvPicPr>
        <p:blipFill>
          <a:blip r:embed="rId6">
            <a:alphaModFix/>
          </a:blip>
          <a:stretch>
            <a:fillRect/>
          </a:stretch>
        </p:blipFill>
        <p:spPr>
          <a:xfrm>
            <a:off x="531350" y="3318125"/>
            <a:ext cx="1649551" cy="83298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5"/>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41" name="Google Shape;341;p55"/>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Step 2: Self Healing</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342" name="Google Shape;342;p55"/>
          <p:cNvPicPr preferRelativeResize="0"/>
          <p:nvPr/>
        </p:nvPicPr>
        <p:blipFill>
          <a:blip r:embed="rId4">
            <a:alphaModFix/>
          </a:blip>
          <a:stretch>
            <a:fillRect/>
          </a:stretch>
        </p:blipFill>
        <p:spPr>
          <a:xfrm>
            <a:off x="5436375" y="1505700"/>
            <a:ext cx="2987625" cy="2078350"/>
          </a:xfrm>
          <a:prstGeom prst="rect">
            <a:avLst/>
          </a:prstGeom>
          <a:noFill/>
          <a:ln>
            <a:noFill/>
          </a:ln>
        </p:spPr>
      </p:pic>
      <p:sp>
        <p:nvSpPr>
          <p:cNvPr id="343" name="Google Shape;343;p55"/>
          <p:cNvSpPr txBox="1"/>
          <p:nvPr/>
        </p:nvSpPr>
        <p:spPr>
          <a:xfrm>
            <a:off x="452825" y="1358525"/>
            <a:ext cx="4841700" cy="23727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GB" sz="1387">
                <a:solidFill>
                  <a:srgbClr val="242424"/>
                </a:solidFill>
                <a:highlight>
                  <a:srgbClr val="FFFFFF"/>
                </a:highlight>
                <a:latin typeface="Poppins"/>
                <a:ea typeface="Poppins"/>
                <a:cs typeface="Poppins"/>
                <a:sym typeface="Poppins"/>
              </a:rPr>
              <a:t>Self Healing comes into play when the DOM is changed(change on the attribute used), thus tests needs to detect the correct element based on its other attributes.</a:t>
            </a:r>
            <a:endParaRPr sz="1387">
              <a:solidFill>
                <a:srgbClr val="242424"/>
              </a:solidFill>
              <a:highlight>
                <a:srgbClr val="FFFFFF"/>
              </a:highlight>
              <a:latin typeface="Poppins"/>
              <a:ea typeface="Poppins"/>
              <a:cs typeface="Poppins"/>
              <a:sym typeface="Poppins"/>
            </a:endParaRPr>
          </a:p>
          <a:p>
            <a:pPr indent="0" lvl="0" marL="0" rtl="0" algn="l">
              <a:lnSpc>
                <a:spcPct val="95000"/>
              </a:lnSpc>
              <a:spcBef>
                <a:spcPts val="1200"/>
              </a:spcBef>
              <a:spcAft>
                <a:spcPts val="0"/>
              </a:spcAft>
              <a:buSzPts val="1018"/>
              <a:buNone/>
            </a:pPr>
            <a:r>
              <a:rPr lang="en-GB" sz="1387">
                <a:solidFill>
                  <a:srgbClr val="242424"/>
                </a:solidFill>
                <a:highlight>
                  <a:srgbClr val="FFFFFF"/>
                </a:highlight>
                <a:latin typeface="Poppins"/>
                <a:ea typeface="Poppins"/>
                <a:cs typeface="Poppins"/>
                <a:sym typeface="Poppins"/>
              </a:rPr>
              <a:t> Here ML comes into the picture</a:t>
            </a:r>
            <a:endParaRPr sz="1387">
              <a:solidFill>
                <a:srgbClr val="242424"/>
              </a:solidFill>
              <a:highlight>
                <a:srgbClr val="FFFFFF"/>
              </a:highlight>
              <a:latin typeface="Poppins"/>
              <a:ea typeface="Poppins"/>
              <a:cs typeface="Poppins"/>
              <a:sym typeface="Poppins"/>
            </a:endParaRPr>
          </a:p>
          <a:p>
            <a:pPr indent="-316706" lvl="0" marL="457200" rtl="0" algn="l">
              <a:lnSpc>
                <a:spcPct val="95000"/>
              </a:lnSpc>
              <a:spcBef>
                <a:spcPts val="1200"/>
              </a:spcBef>
              <a:spcAft>
                <a:spcPts val="0"/>
              </a:spcAft>
              <a:buClr>
                <a:srgbClr val="242424"/>
              </a:buClr>
              <a:buSzPts val="1388"/>
              <a:buFont typeface="Poppins"/>
              <a:buChar char="●"/>
            </a:pPr>
            <a:r>
              <a:rPr lang="en-GB" sz="1387">
                <a:solidFill>
                  <a:srgbClr val="242424"/>
                </a:solidFill>
                <a:highlight>
                  <a:srgbClr val="FFFFFF"/>
                </a:highlight>
                <a:latin typeface="Poppins"/>
                <a:ea typeface="Poppins"/>
                <a:cs typeface="Poppins"/>
                <a:sym typeface="Poppins"/>
              </a:rPr>
              <a:t>We need to train the model to get the correct probability of the element</a:t>
            </a:r>
            <a:endParaRPr sz="1387">
              <a:solidFill>
                <a:srgbClr val="242424"/>
              </a:solidFill>
              <a:highlight>
                <a:srgbClr val="FFFFFF"/>
              </a:highlight>
              <a:latin typeface="Poppins"/>
              <a:ea typeface="Poppins"/>
              <a:cs typeface="Poppins"/>
              <a:sym typeface="Poppins"/>
            </a:endParaRPr>
          </a:p>
          <a:p>
            <a:pPr indent="-316706" lvl="0" marL="457200" rtl="0" algn="l">
              <a:lnSpc>
                <a:spcPct val="95000"/>
              </a:lnSpc>
              <a:spcBef>
                <a:spcPts val="0"/>
              </a:spcBef>
              <a:spcAft>
                <a:spcPts val="0"/>
              </a:spcAft>
              <a:buClr>
                <a:srgbClr val="242424"/>
              </a:buClr>
              <a:buSzPts val="1388"/>
              <a:buFont typeface="Poppins"/>
              <a:buChar char="●"/>
            </a:pPr>
            <a:r>
              <a:rPr lang="en-GB" sz="1387">
                <a:solidFill>
                  <a:srgbClr val="242424"/>
                </a:solidFill>
                <a:highlight>
                  <a:srgbClr val="FFFFFF"/>
                </a:highlight>
                <a:latin typeface="Poppins"/>
                <a:ea typeface="Poppins"/>
                <a:cs typeface="Poppins"/>
                <a:sym typeface="Poppins"/>
              </a:rPr>
              <a:t>Training shall require two datasets</a:t>
            </a:r>
            <a:endParaRPr sz="1665">
              <a:solidFill>
                <a:srgbClr val="000000"/>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6"/>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49" name="Google Shape;349;p56"/>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Step 2: Self Healing</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350" name="Google Shape;350;p56"/>
          <p:cNvSpPr txBox="1"/>
          <p:nvPr/>
        </p:nvSpPr>
        <p:spPr>
          <a:xfrm>
            <a:off x="452825" y="1358525"/>
            <a:ext cx="4825500" cy="1950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GB" sz="1350">
                <a:solidFill>
                  <a:srgbClr val="242424"/>
                </a:solidFill>
                <a:highlight>
                  <a:srgbClr val="FFFFFF"/>
                </a:highlight>
                <a:latin typeface="Poppins"/>
                <a:ea typeface="Poppins"/>
                <a:cs typeface="Poppins"/>
                <a:sym typeface="Poppins"/>
              </a:rPr>
              <a:t>Training data set </a:t>
            </a:r>
            <a:r>
              <a:rPr lang="en-GB" sz="1350">
                <a:solidFill>
                  <a:srgbClr val="242424"/>
                </a:solidFill>
                <a:highlight>
                  <a:srgbClr val="FFFFFF"/>
                </a:highlight>
                <a:latin typeface="Poppins"/>
                <a:ea typeface="Poppins"/>
                <a:cs typeface="Poppins"/>
                <a:sym typeface="Poppins"/>
              </a:rPr>
              <a:t>— All the relevant attributes on the current page </a:t>
            </a:r>
            <a:endParaRPr sz="1350">
              <a:solidFill>
                <a:srgbClr val="242424"/>
              </a:solidFill>
              <a:highlight>
                <a:srgbClr val="FFFFFF"/>
              </a:highlight>
              <a:latin typeface="Poppins"/>
              <a:ea typeface="Poppins"/>
              <a:cs typeface="Poppins"/>
              <a:sym typeface="Poppins"/>
            </a:endParaRPr>
          </a:p>
          <a:p>
            <a:pPr indent="0" lvl="0" marL="0" rtl="0" algn="l">
              <a:lnSpc>
                <a:spcPct val="115000"/>
              </a:lnSpc>
              <a:spcBef>
                <a:spcPts val="1200"/>
              </a:spcBef>
              <a:spcAft>
                <a:spcPts val="1200"/>
              </a:spcAft>
              <a:buNone/>
            </a:pPr>
            <a:r>
              <a:rPr b="1" lang="en-GB" sz="1350">
                <a:solidFill>
                  <a:srgbClr val="242424"/>
                </a:solidFill>
                <a:highlight>
                  <a:srgbClr val="FFFFFF"/>
                </a:highlight>
                <a:latin typeface="Poppins"/>
                <a:ea typeface="Poppins"/>
                <a:cs typeface="Poppins"/>
                <a:sym typeface="Poppins"/>
              </a:rPr>
              <a:t>Test data set </a:t>
            </a:r>
            <a:r>
              <a:rPr lang="en-GB" sz="1350">
                <a:solidFill>
                  <a:srgbClr val="242424"/>
                </a:solidFill>
                <a:highlight>
                  <a:srgbClr val="FFFFFF"/>
                </a:highlight>
                <a:latin typeface="Poppins"/>
                <a:ea typeface="Poppins"/>
                <a:cs typeface="Poppins"/>
                <a:sym typeface="Poppins"/>
              </a:rPr>
              <a:t>— All the attributes for the current element</a:t>
            </a:r>
            <a:endParaRPr sz="1350">
              <a:solidFill>
                <a:srgbClr val="000000"/>
              </a:solidFill>
              <a:latin typeface="Poppins"/>
              <a:ea typeface="Poppins"/>
              <a:cs typeface="Poppins"/>
              <a:sym typeface="Poppins"/>
            </a:endParaRPr>
          </a:p>
        </p:txBody>
      </p:sp>
      <p:pic>
        <p:nvPicPr>
          <p:cNvPr id="351" name="Google Shape;351;p56"/>
          <p:cNvPicPr preferRelativeResize="0"/>
          <p:nvPr/>
        </p:nvPicPr>
        <p:blipFill>
          <a:blip r:embed="rId4">
            <a:alphaModFix/>
          </a:blip>
          <a:stretch>
            <a:fillRect/>
          </a:stretch>
        </p:blipFill>
        <p:spPr>
          <a:xfrm>
            <a:off x="2447875" y="2786175"/>
            <a:ext cx="3067050" cy="942975"/>
          </a:xfrm>
          <a:prstGeom prst="rect">
            <a:avLst/>
          </a:prstGeom>
          <a:noFill/>
          <a:ln>
            <a:noFill/>
          </a:ln>
        </p:spPr>
      </p:pic>
      <p:sp>
        <p:nvSpPr>
          <p:cNvPr id="352" name="Google Shape;352;p56"/>
          <p:cNvSpPr/>
          <p:nvPr/>
        </p:nvSpPr>
        <p:spPr>
          <a:xfrm>
            <a:off x="3600825" y="3333950"/>
            <a:ext cx="1437900" cy="309000"/>
          </a:xfrm>
          <a:prstGeom prst="roundRect">
            <a:avLst>
              <a:gd fmla="val 16667" name="adj"/>
            </a:avLst>
          </a:prstGeom>
          <a:noFill/>
          <a:ln cap="flat" cmpd="sng" w="9525">
            <a:solidFill>
              <a:srgbClr val="FF0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E0"/>
              </a:solidFill>
              <a:latin typeface="Roboto"/>
              <a:ea typeface="Roboto"/>
              <a:cs typeface="Roboto"/>
              <a:sym typeface="Roboto"/>
            </a:endParaRPr>
          </a:p>
        </p:txBody>
      </p:sp>
      <p:cxnSp>
        <p:nvCxnSpPr>
          <p:cNvPr id="353" name="Google Shape;353;p56"/>
          <p:cNvCxnSpPr>
            <a:endCxn id="352" idx="3"/>
          </p:cNvCxnSpPr>
          <p:nvPr/>
        </p:nvCxnSpPr>
        <p:spPr>
          <a:xfrm flipH="1">
            <a:off x="5038725" y="2907050"/>
            <a:ext cx="1097100" cy="581400"/>
          </a:xfrm>
          <a:prstGeom prst="straightConnector1">
            <a:avLst/>
          </a:prstGeom>
          <a:noFill/>
          <a:ln cap="flat" cmpd="sng" w="19050">
            <a:solidFill>
              <a:srgbClr val="FF00E0"/>
            </a:solidFill>
            <a:prstDash val="solid"/>
            <a:round/>
            <a:headEnd len="med" w="med" type="none"/>
            <a:tailEnd len="med" w="med" type="triangle"/>
          </a:ln>
        </p:spPr>
      </p:cxnSp>
      <p:sp>
        <p:nvSpPr>
          <p:cNvPr id="354" name="Google Shape;354;p56"/>
          <p:cNvSpPr txBox="1"/>
          <p:nvPr/>
        </p:nvSpPr>
        <p:spPr>
          <a:xfrm>
            <a:off x="6091700" y="2653725"/>
            <a:ext cx="2951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rgbClr val="FF00E0"/>
                </a:solidFill>
                <a:latin typeface="Poppins"/>
                <a:ea typeface="Poppins"/>
                <a:cs typeface="Poppins"/>
                <a:sym typeface="Poppins"/>
              </a:rPr>
              <a:t>Target HTML Element</a:t>
            </a:r>
            <a:endParaRPr b="1" sz="1350">
              <a:solidFill>
                <a:srgbClr val="FF00E0"/>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7"/>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60" name="Google Shape;360;p57"/>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Step 3: Model Training</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361" name="Google Shape;361;p57"/>
          <p:cNvSpPr txBox="1"/>
          <p:nvPr/>
        </p:nvSpPr>
        <p:spPr>
          <a:xfrm>
            <a:off x="452825" y="1358525"/>
            <a:ext cx="4825500" cy="1950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350">
                <a:solidFill>
                  <a:srgbClr val="000000"/>
                </a:solidFill>
                <a:latin typeface="Poppins"/>
                <a:ea typeface="Poppins"/>
                <a:cs typeface="Poppins"/>
                <a:sym typeface="Poppins"/>
              </a:rPr>
              <a:t>Read the data from the local files fill NaN values and convert them into dummy/indicator variables</a:t>
            </a:r>
            <a:endParaRPr sz="1350">
              <a:solidFill>
                <a:srgbClr val="000000"/>
              </a:solidFill>
              <a:latin typeface="Poppins"/>
              <a:ea typeface="Poppins"/>
              <a:cs typeface="Poppins"/>
              <a:sym typeface="Poppins"/>
            </a:endParaRPr>
          </a:p>
        </p:txBody>
      </p:sp>
      <p:pic>
        <p:nvPicPr>
          <p:cNvPr id="362" name="Google Shape;362;p57"/>
          <p:cNvPicPr preferRelativeResize="0"/>
          <p:nvPr/>
        </p:nvPicPr>
        <p:blipFill>
          <a:blip r:embed="rId4">
            <a:alphaModFix/>
          </a:blip>
          <a:stretch>
            <a:fillRect/>
          </a:stretch>
        </p:blipFill>
        <p:spPr>
          <a:xfrm>
            <a:off x="2145175" y="2060100"/>
            <a:ext cx="3984450" cy="2366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8"/>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68" name="Google Shape;368;p58"/>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Step 3: Model Training</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369" name="Google Shape;369;p58"/>
          <p:cNvSpPr txBox="1"/>
          <p:nvPr/>
        </p:nvSpPr>
        <p:spPr>
          <a:xfrm>
            <a:off x="452825" y="1358525"/>
            <a:ext cx="4825500" cy="1950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350">
                <a:solidFill>
                  <a:srgbClr val="000000"/>
                </a:solidFill>
                <a:latin typeface="Poppins"/>
                <a:ea typeface="Poppins"/>
                <a:cs typeface="Poppins"/>
                <a:sym typeface="Poppins"/>
              </a:rPr>
              <a:t>Map of all the elements in page that can be used for </a:t>
            </a:r>
            <a:r>
              <a:rPr b="1" lang="en-GB" sz="1350">
                <a:solidFill>
                  <a:srgbClr val="000000"/>
                </a:solidFill>
                <a:latin typeface="Poppins"/>
                <a:ea typeface="Poppins"/>
                <a:cs typeface="Poppins"/>
                <a:sym typeface="Poppins"/>
              </a:rPr>
              <a:t>y_train</a:t>
            </a:r>
            <a:endParaRPr b="1" sz="1350">
              <a:solidFill>
                <a:srgbClr val="000000"/>
              </a:solidFill>
              <a:latin typeface="Poppins"/>
              <a:ea typeface="Poppins"/>
              <a:cs typeface="Poppins"/>
              <a:sym typeface="Poppins"/>
            </a:endParaRPr>
          </a:p>
        </p:txBody>
      </p:sp>
      <p:pic>
        <p:nvPicPr>
          <p:cNvPr id="370" name="Google Shape;370;p58"/>
          <p:cNvPicPr preferRelativeResize="0"/>
          <p:nvPr/>
        </p:nvPicPr>
        <p:blipFill>
          <a:blip r:embed="rId4">
            <a:alphaModFix/>
          </a:blip>
          <a:stretch>
            <a:fillRect/>
          </a:stretch>
        </p:blipFill>
        <p:spPr>
          <a:xfrm>
            <a:off x="405025" y="2141550"/>
            <a:ext cx="5451475" cy="2218025"/>
          </a:xfrm>
          <a:prstGeom prst="rect">
            <a:avLst/>
          </a:prstGeom>
          <a:noFill/>
          <a:ln>
            <a:noFill/>
          </a:ln>
        </p:spPr>
      </p:pic>
      <p:pic>
        <p:nvPicPr>
          <p:cNvPr id="371" name="Google Shape;371;p58"/>
          <p:cNvPicPr preferRelativeResize="0"/>
          <p:nvPr/>
        </p:nvPicPr>
        <p:blipFill>
          <a:blip r:embed="rId5">
            <a:alphaModFix/>
          </a:blip>
          <a:stretch>
            <a:fillRect/>
          </a:stretch>
        </p:blipFill>
        <p:spPr>
          <a:xfrm>
            <a:off x="6185776" y="1739850"/>
            <a:ext cx="2299700" cy="17991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9"/>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77" name="Google Shape;377;p59"/>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Step 3: Model Training</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378" name="Google Shape;378;p59"/>
          <p:cNvSpPr txBox="1"/>
          <p:nvPr/>
        </p:nvSpPr>
        <p:spPr>
          <a:xfrm>
            <a:off x="452825" y="1358525"/>
            <a:ext cx="4825500" cy="1950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350">
                <a:solidFill>
                  <a:srgbClr val="000000"/>
                </a:solidFill>
                <a:latin typeface="Poppins"/>
                <a:ea typeface="Poppins"/>
                <a:cs typeface="Poppins"/>
                <a:sym typeface="Poppins"/>
              </a:rPr>
              <a:t>Now we need to train the model!</a:t>
            </a:r>
            <a:endParaRPr sz="1350">
              <a:solidFill>
                <a:srgbClr val="000000"/>
              </a:solidFill>
              <a:latin typeface="Poppins"/>
              <a:ea typeface="Poppins"/>
              <a:cs typeface="Poppins"/>
              <a:sym typeface="Poppins"/>
            </a:endParaRPr>
          </a:p>
          <a:p>
            <a:pPr indent="0" lvl="0" marL="0" rtl="0" algn="l">
              <a:lnSpc>
                <a:spcPct val="115000"/>
              </a:lnSpc>
              <a:spcBef>
                <a:spcPts val="1200"/>
              </a:spcBef>
              <a:spcAft>
                <a:spcPts val="1200"/>
              </a:spcAft>
              <a:buNone/>
            </a:pPr>
            <a:r>
              <a:rPr lang="en-GB" sz="1350">
                <a:solidFill>
                  <a:srgbClr val="000000"/>
                </a:solidFill>
                <a:latin typeface="Poppins"/>
                <a:ea typeface="Poppins"/>
                <a:cs typeface="Poppins"/>
                <a:sym typeface="Poppins"/>
              </a:rPr>
              <a:t>We used Random Forest Classifier for this</a:t>
            </a:r>
            <a:endParaRPr sz="1350">
              <a:solidFill>
                <a:srgbClr val="000000"/>
              </a:solidFill>
              <a:latin typeface="Poppins"/>
              <a:ea typeface="Poppins"/>
              <a:cs typeface="Poppins"/>
              <a:sym typeface="Poppins"/>
            </a:endParaRPr>
          </a:p>
        </p:txBody>
      </p:sp>
      <p:pic>
        <p:nvPicPr>
          <p:cNvPr id="379" name="Google Shape;379;p59"/>
          <p:cNvPicPr preferRelativeResize="0"/>
          <p:nvPr/>
        </p:nvPicPr>
        <p:blipFill>
          <a:blip r:embed="rId4">
            <a:alphaModFix/>
          </a:blip>
          <a:stretch>
            <a:fillRect/>
          </a:stretch>
        </p:blipFill>
        <p:spPr>
          <a:xfrm>
            <a:off x="2628525" y="2137800"/>
            <a:ext cx="4154650" cy="2403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0"/>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85" name="Google Shape;385;p60"/>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Step 4: Predict Elements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386" name="Google Shape;386;p60"/>
          <p:cNvPicPr preferRelativeResize="0"/>
          <p:nvPr/>
        </p:nvPicPr>
        <p:blipFill>
          <a:blip r:embed="rId4">
            <a:alphaModFix/>
          </a:blip>
          <a:stretch>
            <a:fillRect/>
          </a:stretch>
        </p:blipFill>
        <p:spPr>
          <a:xfrm>
            <a:off x="1865275" y="1168525"/>
            <a:ext cx="4973351" cy="3326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61"/>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392" name="Google Shape;392;p61"/>
          <p:cNvSpPr txBox="1"/>
          <p:nvPr>
            <p:ph type="title"/>
          </p:nvPr>
        </p:nvSpPr>
        <p:spPr>
          <a:xfrm>
            <a:off x="609600" y="195000"/>
            <a:ext cx="74847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Comparative Analysis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393" name="Google Shape;393;p61"/>
          <p:cNvPicPr preferRelativeResize="0"/>
          <p:nvPr/>
        </p:nvPicPr>
        <p:blipFill>
          <a:blip r:embed="rId4">
            <a:alphaModFix/>
          </a:blip>
          <a:stretch>
            <a:fillRect/>
          </a:stretch>
        </p:blipFill>
        <p:spPr>
          <a:xfrm>
            <a:off x="1393700" y="1281825"/>
            <a:ext cx="5529475" cy="3090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sp>
        <p:nvSpPr>
          <p:cNvPr id="398" name="Google Shape;398;p62"/>
          <p:cNvSpPr txBox="1"/>
          <p:nvPr>
            <p:ph type="title"/>
          </p:nvPr>
        </p:nvSpPr>
        <p:spPr>
          <a:xfrm>
            <a:off x="609600" y="1224500"/>
            <a:ext cx="5888400" cy="17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pic>
        <p:nvPicPr>
          <p:cNvPr id="399" name="Google Shape;399;p62"/>
          <p:cNvPicPr preferRelativeResize="0"/>
          <p:nvPr/>
        </p:nvPicPr>
        <p:blipFill>
          <a:blip r:embed="rId3">
            <a:alphaModFix/>
          </a:blip>
          <a:stretch>
            <a:fillRect/>
          </a:stretch>
        </p:blipFill>
        <p:spPr>
          <a:xfrm>
            <a:off x="7260000" y="3480488"/>
            <a:ext cx="1982525" cy="1982525"/>
          </a:xfrm>
          <a:prstGeom prst="rect">
            <a:avLst/>
          </a:prstGeom>
          <a:noFill/>
          <a:ln>
            <a:noFill/>
          </a:ln>
        </p:spPr>
      </p:pic>
      <p:sp>
        <p:nvSpPr>
          <p:cNvPr id="400" name="Google Shape;400;p62"/>
          <p:cNvSpPr txBox="1"/>
          <p:nvPr/>
        </p:nvSpPr>
        <p:spPr>
          <a:xfrm>
            <a:off x="499250" y="1997925"/>
            <a:ext cx="6235200" cy="19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lt1"/>
                </a:solidFill>
                <a:latin typeface="Poppins"/>
                <a:ea typeface="Poppins"/>
                <a:cs typeface="Poppins"/>
                <a:sym typeface="Poppins"/>
              </a:rPr>
              <a:t>Benefits of Gen AI in Software Testing:</a:t>
            </a:r>
            <a:endParaRPr sz="1350">
              <a:solidFill>
                <a:schemeClr val="lt1"/>
              </a:solidFill>
              <a:latin typeface="Poppins"/>
              <a:ea typeface="Poppins"/>
              <a:cs typeface="Poppins"/>
              <a:sym typeface="Poppins"/>
            </a:endParaRPr>
          </a:p>
          <a:p>
            <a:pPr indent="-314325" lvl="0" marL="457200" rtl="0" algn="l">
              <a:lnSpc>
                <a:spcPct val="115000"/>
              </a:lnSpc>
              <a:spcBef>
                <a:spcPts val="1200"/>
              </a:spcBef>
              <a:spcAft>
                <a:spcPts val="0"/>
              </a:spcAft>
              <a:buClr>
                <a:schemeClr val="lt1"/>
              </a:buClr>
              <a:buSzPts val="1350"/>
              <a:buFont typeface="Poppins"/>
              <a:buChar char="●"/>
            </a:pPr>
            <a:r>
              <a:rPr lang="en-GB" sz="1350">
                <a:solidFill>
                  <a:schemeClr val="lt1"/>
                </a:solidFill>
                <a:latin typeface="Poppins"/>
                <a:ea typeface="Poppins"/>
                <a:cs typeface="Poppins"/>
                <a:sym typeface="Poppins"/>
              </a:rPr>
              <a:t>Automated Testing</a:t>
            </a:r>
            <a:endParaRPr sz="1350">
              <a:solidFill>
                <a:schemeClr val="lt1"/>
              </a:solidFill>
              <a:latin typeface="Poppins"/>
              <a:ea typeface="Poppins"/>
              <a:cs typeface="Poppins"/>
              <a:sym typeface="Poppins"/>
            </a:endParaRPr>
          </a:p>
          <a:p>
            <a:pPr indent="-314325" lvl="0" marL="457200" rtl="0" algn="l">
              <a:lnSpc>
                <a:spcPct val="115000"/>
              </a:lnSpc>
              <a:spcBef>
                <a:spcPts val="0"/>
              </a:spcBef>
              <a:spcAft>
                <a:spcPts val="0"/>
              </a:spcAft>
              <a:buClr>
                <a:schemeClr val="lt1"/>
              </a:buClr>
              <a:buSzPts val="1350"/>
              <a:buFont typeface="Poppins"/>
              <a:buChar char="●"/>
            </a:pPr>
            <a:r>
              <a:rPr lang="en-GB" sz="1350">
                <a:solidFill>
                  <a:schemeClr val="lt1"/>
                </a:solidFill>
                <a:latin typeface="Poppins"/>
                <a:ea typeface="Poppins"/>
                <a:cs typeface="Poppins"/>
                <a:sym typeface="Poppins"/>
              </a:rPr>
              <a:t>Code generation and Review</a:t>
            </a:r>
            <a:endParaRPr sz="1350">
              <a:solidFill>
                <a:schemeClr val="lt1"/>
              </a:solidFill>
              <a:latin typeface="Poppins"/>
              <a:ea typeface="Poppins"/>
              <a:cs typeface="Poppins"/>
              <a:sym typeface="Poppins"/>
            </a:endParaRPr>
          </a:p>
          <a:p>
            <a:pPr indent="-314325" lvl="0" marL="457200" rtl="0" algn="l">
              <a:lnSpc>
                <a:spcPct val="115000"/>
              </a:lnSpc>
              <a:spcBef>
                <a:spcPts val="0"/>
              </a:spcBef>
              <a:spcAft>
                <a:spcPts val="0"/>
              </a:spcAft>
              <a:buClr>
                <a:schemeClr val="lt1"/>
              </a:buClr>
              <a:buSzPts val="1350"/>
              <a:buFont typeface="Poppins"/>
              <a:buChar char="●"/>
            </a:pPr>
            <a:r>
              <a:rPr lang="en-GB" sz="1350">
                <a:solidFill>
                  <a:schemeClr val="lt1"/>
                </a:solidFill>
                <a:latin typeface="Poppins"/>
                <a:ea typeface="Poppins"/>
                <a:cs typeface="Poppins"/>
                <a:sym typeface="Poppins"/>
              </a:rPr>
              <a:t>Predictive Analytics</a:t>
            </a:r>
            <a:endParaRPr sz="1350">
              <a:solidFill>
                <a:schemeClr val="lt1"/>
              </a:solidFill>
              <a:latin typeface="Poppins"/>
              <a:ea typeface="Poppins"/>
              <a:cs typeface="Poppins"/>
              <a:sym typeface="Poppins"/>
            </a:endParaRPr>
          </a:p>
          <a:p>
            <a:pPr indent="-314325" lvl="0" marL="457200" rtl="0" algn="l">
              <a:lnSpc>
                <a:spcPct val="115000"/>
              </a:lnSpc>
              <a:spcBef>
                <a:spcPts val="0"/>
              </a:spcBef>
              <a:spcAft>
                <a:spcPts val="0"/>
              </a:spcAft>
              <a:buClr>
                <a:schemeClr val="lt1"/>
              </a:buClr>
              <a:buSzPts val="1350"/>
              <a:buFont typeface="Poppins"/>
              <a:buChar char="●"/>
            </a:pPr>
            <a:r>
              <a:rPr lang="en-GB" sz="1350">
                <a:solidFill>
                  <a:schemeClr val="lt1"/>
                </a:solidFill>
                <a:latin typeface="Poppins"/>
                <a:ea typeface="Poppins"/>
                <a:cs typeface="Poppins"/>
                <a:sym typeface="Poppins"/>
              </a:rPr>
              <a:t>Bug Detection and Resolution</a:t>
            </a:r>
            <a:endParaRPr sz="1350">
              <a:solidFill>
                <a:schemeClr val="lt1"/>
              </a:solidFill>
              <a:latin typeface="Poppins"/>
              <a:ea typeface="Poppins"/>
              <a:cs typeface="Poppins"/>
              <a:sym typeface="Poppins"/>
            </a:endParaRPr>
          </a:p>
          <a:p>
            <a:pPr indent="-314325" lvl="0" marL="457200" rtl="0" algn="l">
              <a:lnSpc>
                <a:spcPct val="115000"/>
              </a:lnSpc>
              <a:spcBef>
                <a:spcPts val="0"/>
              </a:spcBef>
              <a:spcAft>
                <a:spcPts val="0"/>
              </a:spcAft>
              <a:buClr>
                <a:schemeClr val="lt1"/>
              </a:buClr>
              <a:buSzPts val="1350"/>
              <a:buFont typeface="Poppins"/>
              <a:buChar char="●"/>
            </a:pPr>
            <a:r>
              <a:rPr lang="en-GB" sz="1350">
                <a:solidFill>
                  <a:schemeClr val="lt1"/>
                </a:solidFill>
                <a:latin typeface="Poppins"/>
                <a:ea typeface="Poppins"/>
                <a:cs typeface="Poppins"/>
                <a:sym typeface="Poppins"/>
              </a:rPr>
              <a:t>Continuous Integration and Deployment CI/CD</a:t>
            </a:r>
            <a:endParaRPr sz="1350">
              <a:solidFill>
                <a:schemeClr val="lt1"/>
              </a:solidFill>
              <a:latin typeface="Poppins"/>
              <a:ea typeface="Poppins"/>
              <a:cs typeface="Poppins"/>
              <a:sym typeface="Poppins"/>
            </a:endParaRPr>
          </a:p>
          <a:p>
            <a:pPr indent="-314325" lvl="0" marL="457200" rtl="0" algn="l">
              <a:lnSpc>
                <a:spcPct val="115000"/>
              </a:lnSpc>
              <a:spcBef>
                <a:spcPts val="0"/>
              </a:spcBef>
              <a:spcAft>
                <a:spcPts val="0"/>
              </a:spcAft>
              <a:buClr>
                <a:schemeClr val="lt1"/>
              </a:buClr>
              <a:buSzPts val="1350"/>
              <a:buFont typeface="Poppins"/>
              <a:buChar char="●"/>
            </a:pPr>
            <a:r>
              <a:rPr lang="en-GB" sz="1350">
                <a:solidFill>
                  <a:schemeClr val="lt1"/>
                </a:solidFill>
                <a:latin typeface="Poppins"/>
                <a:ea typeface="Poppins"/>
                <a:cs typeface="Poppins"/>
                <a:sym typeface="Poppins"/>
              </a:rPr>
              <a:t>Test Data Generation</a:t>
            </a:r>
            <a:endParaRPr sz="1350">
              <a:solidFill>
                <a:schemeClr val="lt1"/>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3"/>
          <p:cNvSpPr txBox="1"/>
          <p:nvPr>
            <p:ph type="title"/>
          </p:nvPr>
        </p:nvSpPr>
        <p:spPr>
          <a:xfrm>
            <a:off x="612000" y="902201"/>
            <a:ext cx="5272200" cy="14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200"/>
              <a:t>Thank you!</a:t>
            </a:r>
            <a:endParaRPr sz="5200"/>
          </a:p>
          <a:p>
            <a:pPr indent="0" lvl="0" marL="0" rtl="0" algn="l">
              <a:spcBef>
                <a:spcPts val="0"/>
              </a:spcBef>
              <a:spcAft>
                <a:spcPts val="0"/>
              </a:spcAft>
              <a:buNone/>
            </a:pPr>
            <a:r>
              <a:rPr lang="en-GB" sz="5200"/>
              <a:t>Questions?</a:t>
            </a:r>
            <a:endParaRPr sz="5200"/>
          </a:p>
          <a:p>
            <a:pPr indent="0" lvl="0" marL="0" rtl="0" algn="l">
              <a:lnSpc>
                <a:spcPct val="90000"/>
              </a:lnSpc>
              <a:spcBef>
                <a:spcPts val="0"/>
              </a:spcBef>
              <a:spcAft>
                <a:spcPts val="0"/>
              </a:spcAft>
              <a:buNone/>
            </a:pPr>
            <a:r>
              <a:t/>
            </a:r>
            <a:endParaRPr b="0" sz="3000">
              <a:solidFill>
                <a:srgbClr val="81D642"/>
              </a:solidFill>
              <a:latin typeface="Arial"/>
              <a:ea typeface="Arial"/>
              <a:cs typeface="Arial"/>
              <a:sym typeface="Arial"/>
            </a:endParaRPr>
          </a:p>
          <a:p>
            <a:pPr indent="0" lvl="0" marL="0" rtl="0" algn="l">
              <a:lnSpc>
                <a:spcPct val="90000"/>
              </a:lnSpc>
              <a:spcBef>
                <a:spcPts val="0"/>
              </a:spcBef>
              <a:spcAft>
                <a:spcPts val="0"/>
              </a:spcAft>
              <a:buNone/>
            </a:pPr>
            <a:r>
              <a:rPr b="0" lang="en-GB" sz="3000">
                <a:solidFill>
                  <a:srgbClr val="81D642"/>
                </a:solidFill>
                <a:latin typeface="Arial"/>
                <a:ea typeface="Arial"/>
                <a:cs typeface="Arial"/>
                <a:sym typeface="Arial"/>
              </a:rPr>
              <a:t>Email</a:t>
            </a:r>
            <a:r>
              <a:rPr b="0" lang="en-GB" sz="3000">
                <a:solidFill>
                  <a:srgbClr val="FFFFFF"/>
                </a:solidFill>
                <a:latin typeface="Arial"/>
                <a:ea typeface="Arial"/>
                <a:cs typeface="Arial"/>
                <a:sym typeface="Arial"/>
              </a:rPr>
              <a:t>   gpapadakis@gwi.com</a:t>
            </a:r>
            <a:endParaRPr b="0" sz="3000">
              <a:solidFill>
                <a:srgbClr val="FFFFFF"/>
              </a:solidFill>
              <a:latin typeface="Arial"/>
              <a:ea typeface="Arial"/>
              <a:cs typeface="Arial"/>
              <a:sym typeface="Arial"/>
            </a:endParaRPr>
          </a:p>
          <a:p>
            <a:pPr indent="0" lvl="0" marL="0" rtl="0" algn="l">
              <a:lnSpc>
                <a:spcPct val="90000"/>
              </a:lnSpc>
              <a:spcBef>
                <a:spcPts val="1000"/>
              </a:spcBef>
              <a:spcAft>
                <a:spcPts val="0"/>
              </a:spcAft>
              <a:buNone/>
            </a:pPr>
            <a:r>
              <a:rPr b="0" lang="en-GB" sz="3000">
                <a:solidFill>
                  <a:srgbClr val="F452CC"/>
                </a:solidFill>
                <a:latin typeface="Arial"/>
                <a:ea typeface="Arial"/>
                <a:cs typeface="Arial"/>
                <a:sym typeface="Arial"/>
              </a:rPr>
              <a:t>Social</a:t>
            </a:r>
            <a:r>
              <a:rPr b="0" lang="en-GB" sz="3000">
                <a:solidFill>
                  <a:srgbClr val="FFFFFF"/>
                </a:solidFill>
                <a:latin typeface="Arial"/>
                <a:ea typeface="Arial"/>
                <a:cs typeface="Arial"/>
                <a:sym typeface="Arial"/>
              </a:rPr>
              <a:t>   </a:t>
            </a:r>
            <a:r>
              <a:rPr b="0" lang="en-GB" sz="3000" u="sng">
                <a:solidFill>
                  <a:srgbClr val="00968F"/>
                </a:solidFill>
                <a:latin typeface="Arial"/>
                <a:ea typeface="Arial"/>
                <a:cs typeface="Arial"/>
                <a:sym typeface="Arial"/>
                <a:hlinkClick r:id="rId3">
                  <a:extLst>
                    <a:ext uri="{A12FA001-AC4F-418D-AE19-62706E023703}">
                      <ahyp:hlinkClr val="tx"/>
                    </a:ext>
                  </a:extLst>
                </a:hlinkClick>
              </a:rPr>
              <a:t>LinkedIn</a:t>
            </a:r>
            <a:endParaRPr b="0" sz="3000">
              <a:solidFill>
                <a:srgbClr val="81D642"/>
              </a:solidFill>
              <a:latin typeface="Arial"/>
              <a:ea typeface="Arial"/>
              <a:cs typeface="Arial"/>
              <a:sym typeface="Arial"/>
            </a:endParaRPr>
          </a:p>
          <a:p>
            <a:pPr indent="0" lvl="0" marL="0" rtl="0" algn="l">
              <a:spcBef>
                <a:spcPts val="0"/>
              </a:spcBef>
              <a:spcAft>
                <a:spcPts val="0"/>
              </a:spcAft>
              <a:buNone/>
            </a:pPr>
            <a:r>
              <a:t/>
            </a:r>
            <a:endParaRPr sz="5200"/>
          </a:p>
        </p:txBody>
      </p:sp>
      <p:pic>
        <p:nvPicPr>
          <p:cNvPr id="406" name="Google Shape;406;p63"/>
          <p:cNvPicPr preferRelativeResize="0"/>
          <p:nvPr/>
        </p:nvPicPr>
        <p:blipFill>
          <a:blip r:embed="rId4">
            <a:alphaModFix/>
          </a:blip>
          <a:stretch>
            <a:fillRect/>
          </a:stretch>
        </p:blipFill>
        <p:spPr>
          <a:xfrm>
            <a:off x="7260000" y="3480488"/>
            <a:ext cx="1982525" cy="198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9"/>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122" name="Google Shape;122;p29"/>
          <p:cNvSpPr txBox="1"/>
          <p:nvPr>
            <p:ph type="title"/>
          </p:nvPr>
        </p:nvSpPr>
        <p:spPr>
          <a:xfrm>
            <a:off x="609598" y="195000"/>
            <a:ext cx="8534400" cy="17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Evolution of Quality Management Methods</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123" name="Google Shape;123;p29"/>
          <p:cNvPicPr preferRelativeResize="0"/>
          <p:nvPr/>
        </p:nvPicPr>
        <p:blipFill>
          <a:blip r:embed="rId4">
            <a:alphaModFix/>
          </a:blip>
          <a:stretch>
            <a:fillRect/>
          </a:stretch>
        </p:blipFill>
        <p:spPr>
          <a:xfrm>
            <a:off x="1148600" y="1740750"/>
            <a:ext cx="6294050" cy="2579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 name="Shape 127"/>
        <p:cNvGrpSpPr/>
        <p:nvPr/>
      </p:nvGrpSpPr>
      <p:grpSpPr>
        <a:xfrm>
          <a:off x="0" y="0"/>
          <a:ext cx="0" cy="0"/>
          <a:chOff x="0" y="0"/>
          <a:chExt cx="0" cy="0"/>
        </a:xfrm>
      </p:grpSpPr>
      <p:pic>
        <p:nvPicPr>
          <p:cNvPr id="128" name="Google Shape;128;p30"/>
          <p:cNvPicPr preferRelativeResize="0"/>
          <p:nvPr/>
        </p:nvPicPr>
        <p:blipFill>
          <a:blip r:embed="rId3">
            <a:alphaModFix/>
          </a:blip>
          <a:stretch>
            <a:fillRect/>
          </a:stretch>
        </p:blipFill>
        <p:spPr>
          <a:xfrm>
            <a:off x="7442650" y="4184249"/>
            <a:ext cx="1478026" cy="511699"/>
          </a:xfrm>
          <a:prstGeom prst="rect">
            <a:avLst/>
          </a:prstGeom>
          <a:noFill/>
          <a:ln>
            <a:noFill/>
          </a:ln>
        </p:spPr>
      </p:pic>
      <p:sp>
        <p:nvSpPr>
          <p:cNvPr id="129" name="Google Shape;129;p30"/>
          <p:cNvSpPr txBox="1"/>
          <p:nvPr>
            <p:ph type="title"/>
          </p:nvPr>
        </p:nvSpPr>
        <p:spPr>
          <a:xfrm>
            <a:off x="609598" y="195000"/>
            <a:ext cx="8534400" cy="17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accent2"/>
                </a:solidFill>
              </a:rPr>
              <a:t>AI and Quality Assurance?</a:t>
            </a:r>
            <a:endParaRPr sz="3200">
              <a:solidFill>
                <a:schemeClr val="accent2"/>
              </a:solidFill>
            </a:endParaRPr>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pic>
        <p:nvPicPr>
          <p:cNvPr id="130" name="Google Shape;130;p30"/>
          <p:cNvPicPr preferRelativeResize="0"/>
          <p:nvPr/>
        </p:nvPicPr>
        <p:blipFill>
          <a:blip r:embed="rId4">
            <a:alphaModFix/>
          </a:blip>
          <a:stretch>
            <a:fillRect/>
          </a:stretch>
        </p:blipFill>
        <p:spPr>
          <a:xfrm>
            <a:off x="2747675" y="1150700"/>
            <a:ext cx="3534251" cy="360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1686100" y="2141625"/>
            <a:ext cx="5888400" cy="17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Benefits of using Gen AI in Software Testing</a:t>
            </a:r>
            <a:endParaRPr sz="3500"/>
          </a:p>
        </p:txBody>
      </p:sp>
      <p:pic>
        <p:nvPicPr>
          <p:cNvPr id="136" name="Google Shape;136;p31"/>
          <p:cNvPicPr preferRelativeResize="0"/>
          <p:nvPr/>
        </p:nvPicPr>
        <p:blipFill>
          <a:blip r:embed="rId3">
            <a:alphaModFix/>
          </a:blip>
          <a:stretch>
            <a:fillRect/>
          </a:stretch>
        </p:blipFill>
        <p:spPr>
          <a:xfrm>
            <a:off x="7260000" y="3480488"/>
            <a:ext cx="1982525" cy="1982525"/>
          </a:xfrm>
          <a:prstGeom prst="rect">
            <a:avLst/>
          </a:prstGeom>
          <a:noFill/>
          <a:ln>
            <a:noFill/>
          </a:ln>
        </p:spPr>
      </p:pic>
      <p:pic>
        <p:nvPicPr>
          <p:cNvPr id="137" name="Google Shape;137;p31"/>
          <p:cNvPicPr preferRelativeResize="0"/>
          <p:nvPr/>
        </p:nvPicPr>
        <p:blipFill>
          <a:blip r:embed="rId4">
            <a:alphaModFix/>
          </a:blip>
          <a:stretch>
            <a:fillRect/>
          </a:stretch>
        </p:blipFill>
        <p:spPr>
          <a:xfrm>
            <a:off x="6035725" y="404200"/>
            <a:ext cx="2501775" cy="1609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32"/>
          <p:cNvPicPr preferRelativeResize="0"/>
          <p:nvPr/>
        </p:nvPicPr>
        <p:blipFill>
          <a:blip r:embed="rId3">
            <a:alphaModFix/>
          </a:blip>
          <a:stretch>
            <a:fillRect/>
          </a:stretch>
        </p:blipFill>
        <p:spPr>
          <a:xfrm>
            <a:off x="7442650" y="4184249"/>
            <a:ext cx="1478026" cy="511699"/>
          </a:xfrm>
          <a:prstGeom prst="rect">
            <a:avLst/>
          </a:prstGeom>
          <a:noFill/>
          <a:ln>
            <a:noFill/>
          </a:ln>
        </p:spPr>
      </p:pic>
      <p:pic>
        <p:nvPicPr>
          <p:cNvPr id="143" name="Google Shape;143;p32"/>
          <p:cNvPicPr preferRelativeResize="0"/>
          <p:nvPr/>
        </p:nvPicPr>
        <p:blipFill>
          <a:blip r:embed="rId4">
            <a:alphaModFix/>
          </a:blip>
          <a:stretch>
            <a:fillRect/>
          </a:stretch>
        </p:blipFill>
        <p:spPr>
          <a:xfrm>
            <a:off x="2150763" y="639850"/>
            <a:ext cx="4842475" cy="3628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3"/>
          <p:cNvSpPr txBox="1"/>
          <p:nvPr>
            <p:ph type="title"/>
          </p:nvPr>
        </p:nvSpPr>
        <p:spPr>
          <a:xfrm>
            <a:off x="1779400" y="2216000"/>
            <a:ext cx="5888400" cy="17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Challenges</a:t>
            </a:r>
            <a:r>
              <a:rPr lang="en-GB" sz="3500"/>
              <a:t> of using Gen AI in Software Testing</a:t>
            </a:r>
            <a:endParaRPr sz="3500"/>
          </a:p>
        </p:txBody>
      </p:sp>
      <p:pic>
        <p:nvPicPr>
          <p:cNvPr id="149" name="Google Shape;149;p33"/>
          <p:cNvPicPr preferRelativeResize="0"/>
          <p:nvPr/>
        </p:nvPicPr>
        <p:blipFill>
          <a:blip r:embed="rId3">
            <a:alphaModFix/>
          </a:blip>
          <a:stretch>
            <a:fillRect/>
          </a:stretch>
        </p:blipFill>
        <p:spPr>
          <a:xfrm>
            <a:off x="7260000" y="3480488"/>
            <a:ext cx="1982525" cy="1982525"/>
          </a:xfrm>
          <a:prstGeom prst="rect">
            <a:avLst/>
          </a:prstGeom>
          <a:noFill/>
          <a:ln>
            <a:noFill/>
          </a:ln>
        </p:spPr>
      </p:pic>
      <p:pic>
        <p:nvPicPr>
          <p:cNvPr id="150" name="Google Shape;150;p33"/>
          <p:cNvPicPr preferRelativeResize="0"/>
          <p:nvPr/>
        </p:nvPicPr>
        <p:blipFill>
          <a:blip r:embed="rId4">
            <a:alphaModFix/>
          </a:blip>
          <a:stretch>
            <a:fillRect/>
          </a:stretch>
        </p:blipFill>
        <p:spPr>
          <a:xfrm>
            <a:off x="6707950" y="285700"/>
            <a:ext cx="1829575" cy="182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4"/>
          <p:cNvPicPr preferRelativeResize="0"/>
          <p:nvPr/>
        </p:nvPicPr>
        <p:blipFill>
          <a:blip r:embed="rId3">
            <a:alphaModFix/>
          </a:blip>
          <a:stretch>
            <a:fillRect/>
          </a:stretch>
        </p:blipFill>
        <p:spPr>
          <a:xfrm>
            <a:off x="7442650" y="4184249"/>
            <a:ext cx="1478026" cy="511699"/>
          </a:xfrm>
          <a:prstGeom prst="rect">
            <a:avLst/>
          </a:prstGeom>
          <a:noFill/>
          <a:ln>
            <a:noFill/>
          </a:ln>
        </p:spPr>
      </p:pic>
      <p:pic>
        <p:nvPicPr>
          <p:cNvPr id="156" name="Google Shape;156;p34"/>
          <p:cNvPicPr preferRelativeResize="0"/>
          <p:nvPr/>
        </p:nvPicPr>
        <p:blipFill>
          <a:blip r:embed="rId4">
            <a:alphaModFix/>
          </a:blip>
          <a:stretch>
            <a:fillRect/>
          </a:stretch>
        </p:blipFill>
        <p:spPr>
          <a:xfrm>
            <a:off x="2028250" y="371725"/>
            <a:ext cx="5268646" cy="394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WI Theme">
  <a:themeElements>
    <a:clrScheme name="GWI-NAVY_MAG_WHT_GREY">
      <a:dk1>
        <a:srgbClr val="191530"/>
      </a:dk1>
      <a:lt1>
        <a:srgbClr val="FFFFFF"/>
      </a:lt1>
      <a:dk2>
        <a:srgbClr val="798AA6"/>
      </a:dk2>
      <a:lt2>
        <a:srgbClr val="DFE7F5"/>
      </a:lt2>
      <a:accent1>
        <a:srgbClr val="191530"/>
      </a:accent1>
      <a:accent2>
        <a:srgbClr val="DE1B76"/>
      </a:accent2>
      <a:accent3>
        <a:srgbClr val="ABB8CF"/>
      </a:accent3>
      <a:accent4>
        <a:srgbClr val="A40F58"/>
      </a:accent4>
      <a:accent5>
        <a:srgbClr val="F690C4"/>
      </a:accent5>
      <a:accent6>
        <a:srgbClr val="CED9EB"/>
      </a:accent6>
      <a:hlink>
        <a:srgbClr val="DE1B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